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55724-52B8-43AD-8F1F-5924B560341E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263D5-8A49-4FEA-BB31-8ED612C51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03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263D5-8A49-4FEA-BB31-8ED612C51C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5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43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6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44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8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8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16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97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89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7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6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8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8B19-B27E-4A33-8173-A0A6C574AC6D}" type="datetimeFigureOut">
              <a:rPr lang="en-GB" smtClean="0"/>
              <a:t>25/08/2021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D6BF0-E667-49E1-A94B-471336558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61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4860032" y="5373213"/>
            <a:ext cx="936104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796134" y="5373213"/>
            <a:ext cx="936106" cy="7200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732240" y="5373213"/>
            <a:ext cx="108012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812360" y="5373213"/>
            <a:ext cx="1008112" cy="720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3851920" y="5373213"/>
            <a:ext cx="1008112" cy="7200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483768" y="5373213"/>
            <a:ext cx="136815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1475657" y="5373213"/>
            <a:ext cx="1008111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23528" y="5373213"/>
            <a:ext cx="1152128" cy="7200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76165"/>
              </p:ext>
            </p:extLst>
          </p:nvPr>
        </p:nvGraphicFramePr>
        <p:xfrm>
          <a:off x="323529" y="548680"/>
          <a:ext cx="5400599" cy="1402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740">
                <a:tc rowSpan="5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Intervention Thresholds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City</a:t>
                      </a:r>
                      <a:r>
                        <a:rPr lang="en-GB" sz="1000" baseline="0" dirty="0"/>
                        <a:t>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County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Description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766"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PSP Level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Tier 1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School based intervention[s]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766"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PSP level 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Tier 2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33"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PSP level 2B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Tier 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P/T External Agency</a:t>
                      </a:r>
                      <a:r>
                        <a:rPr lang="en-GB" sz="1000" baseline="0" dirty="0"/>
                        <a:t> Intervention[s] </a:t>
                      </a:r>
                      <a:endParaRPr lang="en-GB" sz="10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054">
                <a:tc v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PSP Level 3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Tier 4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F/T External Agency Intervention[s] 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948816" y="1439488"/>
            <a:ext cx="553898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588223" y="1148551"/>
            <a:ext cx="2232249" cy="7386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School determines that pupil requires additional support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0" y="2195572"/>
            <a:ext cx="2880322" cy="73866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School discusses provision </a:t>
            </a:r>
            <a:r>
              <a:rPr lang="en-GB" sz="1400"/>
              <a:t>options Area </a:t>
            </a:r>
            <a:r>
              <a:rPr lang="en-GB" sz="1400" dirty="0"/>
              <a:t>Partnership</a:t>
            </a:r>
          </a:p>
          <a:p>
            <a:pPr algn="ctr"/>
            <a:r>
              <a:rPr lang="en-GB" sz="1400" dirty="0"/>
              <a:t> at Core Group Meeting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2195572"/>
            <a:ext cx="432048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City Based Intervention[s] Recommended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[LPS informed by Area Partnership Coordinator that intervention has been agreed]  </a:t>
            </a:r>
          </a:p>
        </p:txBody>
      </p:sp>
      <p:sp>
        <p:nvSpPr>
          <p:cNvPr id="12" name="Right Arrow 11"/>
          <p:cNvSpPr/>
          <p:nvPr/>
        </p:nvSpPr>
        <p:spPr>
          <a:xfrm rot="5400000">
            <a:off x="7508099" y="1851761"/>
            <a:ext cx="24848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flipH="1">
            <a:off x="4860032" y="2397489"/>
            <a:ext cx="936102" cy="311431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52660" y="3284984"/>
            <a:ext cx="1440159" cy="11079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School Convenes PSP Meeting &amp; sends completed </a:t>
            </a:r>
            <a:r>
              <a:rPr lang="en-GB" sz="1100" b="1" dirty="0">
                <a:solidFill>
                  <a:srgbClr val="FF0000"/>
                </a:solidFill>
              </a:rPr>
              <a:t>Information Passport </a:t>
            </a:r>
            <a:r>
              <a:rPr lang="en-GB" sz="1100" b="1" dirty="0">
                <a:solidFill>
                  <a:schemeClr val="tx1"/>
                </a:solidFill>
              </a:rPr>
              <a:t>to the LPS prior to the meeting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90735" y="3960058"/>
            <a:ext cx="3168351" cy="4770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PSP Level 3 meeting</a:t>
            </a:r>
          </a:p>
          <a:p>
            <a:pPr algn="ctr"/>
            <a:r>
              <a:rPr lang="en-GB" sz="1100" b="1" dirty="0"/>
              <a:t>[Pupil at immediate risk of permanent exclusion]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11760" y="3140968"/>
            <a:ext cx="3147326" cy="47705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PSP Level 2B meeting</a:t>
            </a:r>
          </a:p>
          <a:p>
            <a:pPr algn="ctr"/>
            <a:r>
              <a:rPr lang="en-GB" sz="1100" b="1" dirty="0"/>
              <a:t>[Pupil requires additional support]  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913242" y="2938593"/>
            <a:ext cx="33274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778136" y="3284984"/>
            <a:ext cx="2538280" cy="1800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 rot="5400000">
            <a:off x="7632338" y="3753038"/>
            <a:ext cx="1296147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1899888" y="3212976"/>
            <a:ext cx="432048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668343" y="544696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 Day </a:t>
            </a:r>
          </a:p>
          <a:p>
            <a:pPr algn="ctr"/>
            <a:r>
              <a:rPr lang="en-GB" sz="1200" b="1" dirty="0"/>
              <a:t>Programme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0231" y="5446962"/>
            <a:ext cx="12961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2 Day </a:t>
            </a:r>
          </a:p>
          <a:p>
            <a:pPr algn="ctr"/>
            <a:r>
              <a:rPr lang="en-GB" sz="1200" b="1" dirty="0"/>
              <a:t>Programme</a:t>
            </a:r>
            <a:r>
              <a:rPr lang="en-GB" sz="1400" b="1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52119" y="544696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5 Day </a:t>
            </a:r>
          </a:p>
          <a:p>
            <a:pPr algn="ctr"/>
            <a:r>
              <a:rPr lang="en-GB" sz="1200" b="1" dirty="0"/>
              <a:t>Programme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16015" y="544696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EHCP </a:t>
            </a:r>
          </a:p>
          <a:p>
            <a:pPr algn="ctr"/>
            <a:r>
              <a:rPr lang="en-GB" sz="1200" b="1" dirty="0"/>
              <a:t>Programme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07903" y="544696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Reception</a:t>
            </a:r>
          </a:p>
          <a:p>
            <a:pPr algn="ctr"/>
            <a:r>
              <a:rPr lang="en-GB" sz="1200" b="1" dirty="0"/>
              <a:t>Programme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83768" y="544696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1 Day Functional Skills Programme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31639" y="5446962"/>
            <a:ext cx="129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2 Day GCSE Programme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9" y="544696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Brokered Vocational Placements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3528" y="5373213"/>
            <a:ext cx="849694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860032" y="5013173"/>
            <a:ext cx="3960440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860032" y="5034659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KS 3 Provision Options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23528" y="5013173"/>
            <a:ext cx="4536504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>
            <a:off x="1899889" y="4005064"/>
            <a:ext cx="432048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768955" y="4005064"/>
            <a:ext cx="1413156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5400000">
            <a:off x="6840251" y="4113079"/>
            <a:ext cx="576065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352660" y="5034659"/>
            <a:ext cx="4507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KS 4 Provision Options </a:t>
            </a:r>
          </a:p>
        </p:txBody>
      </p:sp>
      <p:sp>
        <p:nvSpPr>
          <p:cNvPr id="52" name="Left-Right Arrow 51"/>
          <p:cNvSpPr/>
          <p:nvPr/>
        </p:nvSpPr>
        <p:spPr>
          <a:xfrm>
            <a:off x="352660" y="4509123"/>
            <a:ext cx="8467812" cy="504050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323529" y="6093293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1 – 5 day placements. Schools pay AP providers directly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75656" y="609329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GCSE maths, English  &amp; BTEC Science.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483768" y="618679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Functional  maths, English &amp; ICT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51920" y="616893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F/T , 2 to 4 week programme.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60031" y="6177103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F/T , 24+ week programme.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96135" y="6171699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F/T , 6 week programme.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32240" y="6146533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P/T </a:t>
            </a:r>
            <a:r>
              <a:rPr lang="en-GB" sz="800"/>
              <a:t>, 18 </a:t>
            </a:r>
            <a:r>
              <a:rPr lang="en-GB" sz="800" dirty="0"/>
              <a:t>week programme.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812360" y="618266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P/T , 24 week programme.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323529" y="6093296"/>
            <a:ext cx="1152127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1475657" y="6093296"/>
            <a:ext cx="1008111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483769" y="6093296"/>
            <a:ext cx="1368151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3851921" y="6093296"/>
            <a:ext cx="1008111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860033" y="6093296"/>
            <a:ext cx="93610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796137" y="6093296"/>
            <a:ext cx="936103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732241" y="6093296"/>
            <a:ext cx="1080119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812361" y="6093296"/>
            <a:ext cx="1008111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35496" y="116632"/>
            <a:ext cx="907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Procedure for Referral of County School based, City Resident, Students to Leicester Partnership School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39" y="4581131"/>
            <a:ext cx="66247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LPS Continuum </a:t>
            </a:r>
            <a:r>
              <a:rPr lang="en-GB" sz="1600" b="1">
                <a:solidFill>
                  <a:schemeClr val="bg1"/>
                </a:solidFill>
              </a:rPr>
              <a:t>of Provision </a:t>
            </a:r>
            <a:r>
              <a:rPr lang="en-GB" sz="1600" b="1" dirty="0">
                <a:solidFill>
                  <a:schemeClr val="bg1"/>
                </a:solidFill>
              </a:rPr>
              <a:t>&amp; Support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25765" y="831485"/>
            <a:ext cx="36004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020270" y="1887792"/>
            <a:ext cx="36004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148062" y="2101641"/>
            <a:ext cx="36004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350600" y="2926528"/>
            <a:ext cx="36004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725508" y="3622843"/>
            <a:ext cx="36004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560330" y="4226610"/>
            <a:ext cx="360042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49063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256</Words>
  <Application>Microsoft Office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Whittingham</dc:creator>
  <cp:lastModifiedBy>Adrian Stephenson</cp:lastModifiedBy>
  <cp:revision>14</cp:revision>
  <cp:lastPrinted>2016-09-27T10:25:02Z</cp:lastPrinted>
  <dcterms:created xsi:type="dcterms:W3CDTF">2016-09-27T08:03:14Z</dcterms:created>
  <dcterms:modified xsi:type="dcterms:W3CDTF">2021-08-25T16:51:58Z</dcterms:modified>
</cp:coreProperties>
</file>