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6"/>
  </p:notesMasterIdLst>
  <p:sldIdLst>
    <p:sldId id="256" r:id="rId6"/>
    <p:sldId id="284" r:id="rId7"/>
    <p:sldId id="301" r:id="rId8"/>
    <p:sldId id="274" r:id="rId9"/>
    <p:sldId id="285" r:id="rId10"/>
    <p:sldId id="286" r:id="rId11"/>
    <p:sldId id="287" r:id="rId12"/>
    <p:sldId id="292" r:id="rId13"/>
    <p:sldId id="293" r:id="rId14"/>
    <p:sldId id="299" r:id="rId15"/>
    <p:sldId id="295" r:id="rId16"/>
    <p:sldId id="296" r:id="rId17"/>
    <p:sldId id="297" r:id="rId18"/>
    <p:sldId id="298" r:id="rId19"/>
    <p:sldId id="300" r:id="rId20"/>
    <p:sldId id="289" r:id="rId21"/>
    <p:sldId id="290" r:id="rId22"/>
    <p:sldId id="291" r:id="rId23"/>
    <p:sldId id="294" r:id="rId24"/>
    <p:sldId id="276" r:id="rId25"/>
  </p:sldIdLst>
  <p:sldSz cx="18288000" cy="10287000"/>
  <p:notesSz cx="6858000" cy="9144000"/>
  <p:embeddedFontLst>
    <p:embeddedFont>
      <p:font typeface="Abadi" panose="020B0604020104020204" pitchFamily="34" charset="0"/>
      <p:regular r:id="rId27"/>
    </p:embeddedFont>
    <p:embeddedFont>
      <p:font typeface="Arial Black" panose="020B0A04020102020204" pitchFamily="34" charset="0"/>
      <p:bold r:id="rId28"/>
    </p:embeddedFont>
    <p:embeddedFont>
      <p:font typeface="Calibri" panose="020F0502020204030204" pitchFamily="34" charset="0"/>
      <p:regular r:id="rId29"/>
      <p:bold r:id="rId30"/>
      <p:italic r:id="rId31"/>
      <p:boldItalic r:id="rId32"/>
    </p:embeddedFont>
    <p:embeddedFont>
      <p:font typeface="League Spartan"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70C0"/>
    <a:srgbClr val="FFFF00"/>
    <a:srgbClr val="C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91" autoAdjust="0"/>
  </p:normalViewPr>
  <p:slideViewPr>
    <p:cSldViewPr>
      <p:cViewPr varScale="1">
        <p:scale>
          <a:sx n="101" d="100"/>
          <a:sy n="101" d="100"/>
        </p:scale>
        <p:origin x="65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5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BC027-0083-46D4-B88B-A54583184ACE}" type="datetimeFigureOut">
              <a:rPr lang="en-GB" smtClean="0"/>
              <a:t>21/04/2021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C783D-0DDD-4F66-B8EA-20FE73DE34CC}" type="slidenum">
              <a:rPr lang="en-GB" smtClean="0"/>
              <a:t>‹#›</a:t>
            </a:fld>
            <a:endParaRPr lang="en-GB"/>
          </a:p>
        </p:txBody>
      </p:sp>
    </p:spTree>
    <p:extLst>
      <p:ext uri="{BB962C8B-B14F-4D97-AF65-F5344CB8AC3E}">
        <p14:creationId xmlns:p14="http://schemas.microsoft.com/office/powerpoint/2010/main" val="43620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DC783D-0DDD-4F66-B8EA-20FE73DE34CC}" type="slidenum">
              <a:rPr lang="en-GB" smtClean="0"/>
              <a:t>15</a:t>
            </a:fld>
            <a:endParaRPr lang="en-GB"/>
          </a:p>
        </p:txBody>
      </p:sp>
    </p:spTree>
    <p:extLst>
      <p:ext uri="{BB962C8B-B14F-4D97-AF65-F5344CB8AC3E}">
        <p14:creationId xmlns:p14="http://schemas.microsoft.com/office/powerpoint/2010/main" val="292754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B4A843D3-E0A3-47A8-94FF-DFF09937D11C}"/>
              </a:ext>
            </a:extLst>
          </p:cNvPr>
          <p:cNvPicPr/>
          <p:nvPr userDrawn="1"/>
        </p:nvPicPr>
        <p:blipFill>
          <a:blip r:embed="rId2" cstate="print">
            <a:extLst>
              <a:ext uri="{28A0092B-C50C-407E-A947-70E740481C1C}">
                <a14:useLocalDpi xmlns:a14="http://schemas.microsoft.com/office/drawing/2010/main" val="0"/>
              </a:ext>
            </a:extLst>
          </a:blip>
          <a:srcRect r="27940"/>
          <a:stretch>
            <a:fillRect/>
          </a:stretch>
        </p:blipFill>
        <p:spPr bwMode="auto">
          <a:xfrm>
            <a:off x="0" y="9318943"/>
            <a:ext cx="4738256" cy="9680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553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743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114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38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5867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056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110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941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340FC939-AC35-48A9-AA49-58BD8F110721}"/>
              </a:ext>
            </a:extLst>
          </p:cNvPr>
          <p:cNvPicPr/>
          <p:nvPr userDrawn="1"/>
        </p:nvPicPr>
        <p:blipFill>
          <a:blip r:embed="rId2" cstate="print">
            <a:extLst>
              <a:ext uri="{28A0092B-C50C-407E-A947-70E740481C1C}">
                <a14:useLocalDpi xmlns:a14="http://schemas.microsoft.com/office/drawing/2010/main" val="0"/>
              </a:ext>
            </a:extLst>
          </a:blip>
          <a:srcRect r="27940"/>
          <a:stretch>
            <a:fillRect/>
          </a:stretch>
        </p:blipFill>
        <p:spPr bwMode="auto">
          <a:xfrm>
            <a:off x="35668" y="9318943"/>
            <a:ext cx="4738256" cy="96805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8559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75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570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7295E55E-2260-4DA5-A49F-F25C1EB3B35A}"/>
              </a:ext>
            </a:extLst>
          </p:cNvPr>
          <p:cNvPicPr/>
          <p:nvPr userDrawn="1"/>
        </p:nvPicPr>
        <p:blipFill>
          <a:blip r:embed="rId2" cstate="print">
            <a:extLst>
              <a:ext uri="{28A0092B-C50C-407E-A947-70E740481C1C}">
                <a14:useLocalDpi xmlns:a14="http://schemas.microsoft.com/office/drawing/2010/main" val="0"/>
              </a:ext>
            </a:extLst>
          </a:blip>
          <a:srcRect r="27940"/>
          <a:stretch>
            <a:fillRect/>
          </a:stretch>
        </p:blipFill>
        <p:spPr bwMode="auto">
          <a:xfrm>
            <a:off x="35668" y="9318943"/>
            <a:ext cx="4738256" cy="96805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3639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199" y="1600200"/>
            <a:ext cx="16103971" cy="8412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2">
            <a:extLst>
              <a:ext uri="{FF2B5EF4-FFF2-40B4-BE49-F238E27FC236}">
                <a16:creationId xmlns:a16="http://schemas.microsoft.com/office/drawing/2014/main" id="{88FC1053-BAC8-47E3-8E08-1586FE994DC6}"/>
              </a:ext>
            </a:extLst>
          </p:cNvPr>
          <p:cNvGrpSpPr/>
          <p:nvPr userDrawn="1"/>
        </p:nvGrpSpPr>
        <p:grpSpPr>
          <a:xfrm rot="-10800000">
            <a:off x="14313322" y="-212364"/>
            <a:ext cx="4495696" cy="4488503"/>
            <a:chOff x="0" y="0"/>
            <a:chExt cx="6350000" cy="6339840"/>
          </a:xfrm>
        </p:grpSpPr>
        <p:sp>
          <p:nvSpPr>
            <p:cNvPr id="8" name="Freeform 3">
              <a:extLst>
                <a:ext uri="{FF2B5EF4-FFF2-40B4-BE49-F238E27FC236}">
                  <a16:creationId xmlns:a16="http://schemas.microsoft.com/office/drawing/2014/main" id="{B83124B1-1311-4864-A3AA-5694D2386F36}"/>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4AC669">
                <a:alpha val="60784"/>
              </a:srgbClr>
            </a:solidFill>
          </p:spPr>
        </p:sp>
      </p:grpSp>
      <p:grpSp>
        <p:nvGrpSpPr>
          <p:cNvPr id="9" name="Group 28">
            <a:extLst>
              <a:ext uri="{FF2B5EF4-FFF2-40B4-BE49-F238E27FC236}">
                <a16:creationId xmlns:a16="http://schemas.microsoft.com/office/drawing/2014/main" id="{BFAF15F8-3E10-4F03-8F1C-8A4A9A52EA1B}"/>
              </a:ext>
            </a:extLst>
          </p:cNvPr>
          <p:cNvGrpSpPr/>
          <p:nvPr userDrawn="1"/>
        </p:nvGrpSpPr>
        <p:grpSpPr>
          <a:xfrm>
            <a:off x="16554502" y="2031888"/>
            <a:ext cx="2989171" cy="2989171"/>
            <a:chOff x="0" y="0"/>
            <a:chExt cx="6350000" cy="6350000"/>
          </a:xfrm>
        </p:grpSpPr>
        <p:sp>
          <p:nvSpPr>
            <p:cNvPr id="10" name="Freeform 29">
              <a:extLst>
                <a:ext uri="{FF2B5EF4-FFF2-40B4-BE49-F238E27FC236}">
                  <a16:creationId xmlns:a16="http://schemas.microsoft.com/office/drawing/2014/main" id="{2CC39B4E-46C6-4797-9248-424106FCAC0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F0404">
                <a:alpha val="64705"/>
              </a:srgbClr>
            </a:solidFill>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League Spartan" panose="020B060402020202020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Abadi" panose="020B0604020104020204" pitchFamily="34" charset="0"/>
          <a:ea typeface="+mn-ea"/>
          <a:cs typeface="+mn-cs"/>
        </a:defRPr>
      </a:lvl1pPr>
      <a:lvl2pPr marL="742950" indent="-285750" algn="l" defTabSz="914400" rtl="0" eaLnBrk="1" latinLnBrk="0" hangingPunct="1">
        <a:spcBef>
          <a:spcPct val="20000"/>
        </a:spcBef>
        <a:buFont typeface="Arial" pitchFamily="34" charset="0"/>
        <a:buChar char="–"/>
        <a:defRPr sz="4400" kern="1200">
          <a:solidFill>
            <a:schemeClr val="tx1"/>
          </a:solidFill>
          <a:latin typeface="Abadi" panose="020B0604020104020204" pitchFamily="34" charset="0"/>
          <a:ea typeface="+mn-ea"/>
          <a:cs typeface="+mn-cs"/>
        </a:defRPr>
      </a:lvl2pPr>
      <a:lvl3pPr marL="1143000" indent="-228600" algn="l" defTabSz="914400" rtl="0" eaLnBrk="1" latinLnBrk="0" hangingPunct="1">
        <a:spcBef>
          <a:spcPct val="20000"/>
        </a:spcBef>
        <a:buFont typeface="Arial" pitchFamily="34" charset="0"/>
        <a:buChar char="•"/>
        <a:defRPr sz="4000" kern="1200">
          <a:solidFill>
            <a:schemeClr val="tx1"/>
          </a:solidFill>
          <a:latin typeface="Abadi" panose="020B0604020104020204" pitchFamily="34" charset="0"/>
          <a:ea typeface="+mn-ea"/>
          <a:cs typeface="+mn-cs"/>
        </a:defRPr>
      </a:lvl3pPr>
      <a:lvl4pPr marL="1600200" indent="-228600" algn="l" defTabSz="914400" rtl="0" eaLnBrk="1" latinLnBrk="0" hangingPunct="1">
        <a:spcBef>
          <a:spcPct val="20000"/>
        </a:spcBef>
        <a:buFont typeface="Arial" pitchFamily="34" charset="0"/>
        <a:buChar char="–"/>
        <a:defRPr sz="3600" kern="1200">
          <a:solidFill>
            <a:schemeClr val="tx1"/>
          </a:solidFill>
          <a:latin typeface="Abadi" panose="020B0604020104020204" pitchFamily="34" charset="0"/>
          <a:ea typeface="+mn-ea"/>
          <a:cs typeface="+mn-cs"/>
        </a:defRPr>
      </a:lvl4pPr>
      <a:lvl5pPr marL="2057400" indent="-228600" algn="l" defTabSz="914400" rtl="0" eaLnBrk="1" latinLnBrk="0" hangingPunct="1">
        <a:spcBef>
          <a:spcPct val="20000"/>
        </a:spcBef>
        <a:buFont typeface="Arial" pitchFamily="34" charset="0"/>
        <a:buChar char="»"/>
        <a:defRPr sz="3600" kern="1200">
          <a:solidFill>
            <a:schemeClr val="tx1"/>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93043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71734" y="1204616"/>
            <a:ext cx="3649612" cy="36496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4" name="Group 4"/>
          <p:cNvGrpSpPr/>
          <p:nvPr/>
        </p:nvGrpSpPr>
        <p:grpSpPr>
          <a:xfrm>
            <a:off x="-662614" y="6044676"/>
            <a:ext cx="7903701" cy="79037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EBEDD">
                <a:alpha val="50980"/>
              </a:srgbClr>
            </a:solidFill>
          </p:spPr>
        </p:sp>
      </p:grpSp>
      <p:grpSp>
        <p:nvGrpSpPr>
          <p:cNvPr id="6" name="Group 6"/>
          <p:cNvGrpSpPr/>
          <p:nvPr/>
        </p:nvGrpSpPr>
        <p:grpSpPr>
          <a:xfrm>
            <a:off x="-1676348" y="4854228"/>
            <a:ext cx="4495696" cy="4488503"/>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BF0404">
                <a:alpha val="43921"/>
              </a:srgbClr>
            </a:solidFill>
          </p:spPr>
        </p:sp>
      </p:grpSp>
      <p:sp>
        <p:nvSpPr>
          <p:cNvPr id="10" name="TextBox 10"/>
          <p:cNvSpPr txBox="1"/>
          <p:nvPr/>
        </p:nvSpPr>
        <p:spPr>
          <a:xfrm>
            <a:off x="1143000" y="1532702"/>
            <a:ext cx="7350521" cy="698204"/>
          </a:xfrm>
          <a:prstGeom prst="rect">
            <a:avLst/>
          </a:prstGeom>
        </p:spPr>
        <p:txBody>
          <a:bodyPr lIns="0" tIns="0" rIns="0" bIns="0" rtlCol="0" anchor="t">
            <a:spAutoFit/>
          </a:bodyPr>
          <a:lstStyle/>
          <a:p>
            <a:pPr>
              <a:lnSpc>
                <a:spcPts val="5393"/>
              </a:lnSpc>
            </a:pPr>
            <a:r>
              <a:rPr lang="en-US" sz="4649" b="0" spc="-46" dirty="0">
                <a:solidFill>
                  <a:srgbClr val="FFFFFF"/>
                </a:solidFill>
                <a:latin typeface="League Spartan"/>
              </a:rPr>
              <a:t>Leicestershire SEND</a:t>
            </a:r>
          </a:p>
        </p:txBody>
      </p:sp>
      <p:pic>
        <p:nvPicPr>
          <p:cNvPr id="13" name="Picture 12">
            <a:extLst>
              <a:ext uri="{FF2B5EF4-FFF2-40B4-BE49-F238E27FC236}">
                <a16:creationId xmlns:a16="http://schemas.microsoft.com/office/drawing/2014/main" id="{E851F7B3-FBE8-4A74-BFEE-8C1EF8FBF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509"/>
            <a:ext cx="18288000" cy="105774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C1F2-8825-4369-AFDC-BAC7E10A0B55}"/>
              </a:ext>
            </a:extLst>
          </p:cNvPr>
          <p:cNvSpPr>
            <a:spLocks noGrp="1"/>
          </p:cNvSpPr>
          <p:nvPr>
            <p:ph type="title"/>
          </p:nvPr>
        </p:nvSpPr>
        <p:spPr>
          <a:xfrm>
            <a:off x="457200" y="274638"/>
            <a:ext cx="8229600" cy="2506662"/>
          </a:xfrm>
        </p:spPr>
        <p:txBody>
          <a:bodyPr>
            <a:normAutofit/>
          </a:bodyPr>
          <a:lstStyle/>
          <a:p>
            <a:r>
              <a:rPr lang="en-GB" dirty="0">
                <a:solidFill>
                  <a:schemeClr val="tx2"/>
                </a:solidFill>
              </a:rPr>
              <a:t>New Request for </a:t>
            </a:r>
            <a:br>
              <a:rPr lang="en-GB" dirty="0">
                <a:solidFill>
                  <a:schemeClr val="tx2"/>
                </a:solidFill>
              </a:rPr>
            </a:br>
            <a:r>
              <a:rPr lang="en-GB" dirty="0">
                <a:solidFill>
                  <a:schemeClr val="tx2"/>
                </a:solidFill>
              </a:rPr>
              <a:t>EHC Needs Assessment</a:t>
            </a:r>
          </a:p>
        </p:txBody>
      </p:sp>
      <p:pic>
        <p:nvPicPr>
          <p:cNvPr id="4" name="Content Placeholder 3">
            <a:extLst>
              <a:ext uri="{FF2B5EF4-FFF2-40B4-BE49-F238E27FC236}">
                <a16:creationId xmlns:a16="http://schemas.microsoft.com/office/drawing/2014/main" id="{0561DC64-CD07-4F59-BB11-4BB41FB5CDD9}"/>
              </a:ext>
            </a:extLst>
          </p:cNvPr>
          <p:cNvPicPr>
            <a:picLocks noGrp="1" noChangeAspect="1"/>
          </p:cNvPicPr>
          <p:nvPr>
            <p:ph idx="1"/>
          </p:nvPr>
        </p:nvPicPr>
        <p:blipFill>
          <a:blip r:embed="rId2"/>
          <a:stretch>
            <a:fillRect/>
          </a:stretch>
        </p:blipFill>
        <p:spPr>
          <a:xfrm>
            <a:off x="8305800" y="328985"/>
            <a:ext cx="8229600" cy="9965635"/>
          </a:xfrm>
          <a:prstGeom prst="rect">
            <a:avLst/>
          </a:prstGeom>
        </p:spPr>
      </p:pic>
    </p:spTree>
    <p:extLst>
      <p:ext uri="{BB962C8B-B14F-4D97-AF65-F5344CB8AC3E}">
        <p14:creationId xmlns:p14="http://schemas.microsoft.com/office/powerpoint/2010/main" val="379749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80AD-16FB-435F-8268-30915B2B0C48}"/>
              </a:ext>
            </a:extLst>
          </p:cNvPr>
          <p:cNvSpPr>
            <a:spLocks noGrp="1"/>
          </p:cNvSpPr>
          <p:nvPr>
            <p:ph type="title"/>
          </p:nvPr>
        </p:nvSpPr>
        <p:spPr>
          <a:xfrm>
            <a:off x="457200" y="274638"/>
            <a:ext cx="8229600" cy="1897062"/>
          </a:xfrm>
        </p:spPr>
        <p:txBody>
          <a:bodyPr>
            <a:normAutofit/>
          </a:bodyPr>
          <a:lstStyle/>
          <a:p>
            <a:r>
              <a:rPr lang="en-GB" dirty="0">
                <a:solidFill>
                  <a:schemeClr val="tx2"/>
                </a:solidFill>
              </a:rPr>
              <a:t>New Request for </a:t>
            </a:r>
            <a:br>
              <a:rPr lang="en-GB" dirty="0">
                <a:solidFill>
                  <a:schemeClr val="tx2"/>
                </a:solidFill>
              </a:rPr>
            </a:br>
            <a:r>
              <a:rPr lang="en-GB" dirty="0">
                <a:solidFill>
                  <a:schemeClr val="tx2"/>
                </a:solidFill>
              </a:rPr>
              <a:t>EHC Needs Assessment</a:t>
            </a:r>
          </a:p>
        </p:txBody>
      </p:sp>
      <p:pic>
        <p:nvPicPr>
          <p:cNvPr id="4" name="Content Placeholder 3">
            <a:extLst>
              <a:ext uri="{FF2B5EF4-FFF2-40B4-BE49-F238E27FC236}">
                <a16:creationId xmlns:a16="http://schemas.microsoft.com/office/drawing/2014/main" id="{8AAE538F-3E3C-447D-9005-BC40CE837864}"/>
              </a:ext>
            </a:extLst>
          </p:cNvPr>
          <p:cNvPicPr>
            <a:picLocks noGrp="1" noChangeAspect="1"/>
          </p:cNvPicPr>
          <p:nvPr>
            <p:ph idx="1"/>
          </p:nvPr>
        </p:nvPicPr>
        <p:blipFill>
          <a:blip r:embed="rId2"/>
          <a:stretch>
            <a:fillRect/>
          </a:stretch>
        </p:blipFill>
        <p:spPr>
          <a:xfrm>
            <a:off x="7467600" y="180013"/>
            <a:ext cx="8077200" cy="10084929"/>
          </a:xfrm>
          <a:prstGeom prst="rect">
            <a:avLst/>
          </a:prstGeom>
        </p:spPr>
      </p:pic>
    </p:spTree>
    <p:extLst>
      <p:ext uri="{BB962C8B-B14F-4D97-AF65-F5344CB8AC3E}">
        <p14:creationId xmlns:p14="http://schemas.microsoft.com/office/powerpoint/2010/main" val="123407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EB4D-13D0-4BB6-A6EF-F8137EC93D9C}"/>
              </a:ext>
            </a:extLst>
          </p:cNvPr>
          <p:cNvSpPr>
            <a:spLocks noGrp="1"/>
          </p:cNvSpPr>
          <p:nvPr>
            <p:ph type="title"/>
          </p:nvPr>
        </p:nvSpPr>
        <p:spPr>
          <a:xfrm>
            <a:off x="457200" y="274638"/>
            <a:ext cx="8229600" cy="2278062"/>
          </a:xfrm>
        </p:spPr>
        <p:txBody>
          <a:bodyPr>
            <a:normAutofit/>
          </a:bodyPr>
          <a:lstStyle/>
          <a:p>
            <a:r>
              <a:rPr lang="en-GB" dirty="0">
                <a:solidFill>
                  <a:schemeClr val="tx2"/>
                </a:solidFill>
              </a:rPr>
              <a:t>New Request for </a:t>
            </a:r>
            <a:br>
              <a:rPr lang="en-GB" dirty="0">
                <a:solidFill>
                  <a:schemeClr val="tx2"/>
                </a:solidFill>
              </a:rPr>
            </a:br>
            <a:r>
              <a:rPr lang="en-GB" dirty="0">
                <a:solidFill>
                  <a:schemeClr val="tx2"/>
                </a:solidFill>
              </a:rPr>
              <a:t>EHC Needs Assessment</a:t>
            </a:r>
          </a:p>
        </p:txBody>
      </p:sp>
      <p:pic>
        <p:nvPicPr>
          <p:cNvPr id="4" name="Content Placeholder 3">
            <a:extLst>
              <a:ext uri="{FF2B5EF4-FFF2-40B4-BE49-F238E27FC236}">
                <a16:creationId xmlns:a16="http://schemas.microsoft.com/office/drawing/2014/main" id="{3605C3B0-C107-4EF5-A614-21C239A6B11D}"/>
              </a:ext>
            </a:extLst>
          </p:cNvPr>
          <p:cNvPicPr>
            <a:picLocks noGrp="1" noChangeAspect="1"/>
          </p:cNvPicPr>
          <p:nvPr>
            <p:ph idx="1"/>
          </p:nvPr>
        </p:nvPicPr>
        <p:blipFill>
          <a:blip r:embed="rId2"/>
          <a:stretch>
            <a:fillRect/>
          </a:stretch>
        </p:blipFill>
        <p:spPr>
          <a:xfrm>
            <a:off x="7467600" y="0"/>
            <a:ext cx="8229600" cy="10309316"/>
          </a:xfrm>
          <a:prstGeom prst="rect">
            <a:avLst/>
          </a:prstGeom>
        </p:spPr>
      </p:pic>
    </p:spTree>
    <p:extLst>
      <p:ext uri="{BB962C8B-B14F-4D97-AF65-F5344CB8AC3E}">
        <p14:creationId xmlns:p14="http://schemas.microsoft.com/office/powerpoint/2010/main" val="154937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464A-C85F-48CF-9BD0-101AF41A1F24}"/>
              </a:ext>
            </a:extLst>
          </p:cNvPr>
          <p:cNvSpPr>
            <a:spLocks noGrp="1"/>
          </p:cNvSpPr>
          <p:nvPr>
            <p:ph type="title"/>
          </p:nvPr>
        </p:nvSpPr>
        <p:spPr/>
        <p:txBody>
          <a:bodyPr>
            <a:normAutofit fontScale="90000"/>
          </a:bodyPr>
          <a:lstStyle/>
          <a:p>
            <a:r>
              <a:rPr lang="en-GB" dirty="0">
                <a:solidFill>
                  <a:schemeClr val="tx2"/>
                </a:solidFill>
              </a:rPr>
              <a:t>New Request for </a:t>
            </a:r>
            <a:br>
              <a:rPr lang="en-GB" dirty="0">
                <a:solidFill>
                  <a:schemeClr val="tx2"/>
                </a:solidFill>
              </a:rPr>
            </a:br>
            <a:r>
              <a:rPr lang="en-GB" dirty="0">
                <a:solidFill>
                  <a:schemeClr val="tx2"/>
                </a:solidFill>
              </a:rPr>
              <a:t>EHC Needs Assessment</a:t>
            </a:r>
          </a:p>
        </p:txBody>
      </p:sp>
      <p:pic>
        <p:nvPicPr>
          <p:cNvPr id="4" name="Content Placeholder 3">
            <a:extLst>
              <a:ext uri="{FF2B5EF4-FFF2-40B4-BE49-F238E27FC236}">
                <a16:creationId xmlns:a16="http://schemas.microsoft.com/office/drawing/2014/main" id="{3D9E6683-A74A-441A-9DC5-27180013D310}"/>
              </a:ext>
            </a:extLst>
          </p:cNvPr>
          <p:cNvPicPr>
            <a:picLocks noGrp="1" noChangeAspect="1"/>
          </p:cNvPicPr>
          <p:nvPr>
            <p:ph idx="1"/>
          </p:nvPr>
        </p:nvPicPr>
        <p:blipFill>
          <a:blip r:embed="rId2"/>
          <a:stretch>
            <a:fillRect/>
          </a:stretch>
        </p:blipFill>
        <p:spPr>
          <a:xfrm>
            <a:off x="7543799" y="-2006"/>
            <a:ext cx="8229600" cy="10289005"/>
          </a:xfrm>
          <a:prstGeom prst="rect">
            <a:avLst/>
          </a:prstGeom>
        </p:spPr>
      </p:pic>
    </p:spTree>
    <p:extLst>
      <p:ext uri="{BB962C8B-B14F-4D97-AF65-F5344CB8AC3E}">
        <p14:creationId xmlns:p14="http://schemas.microsoft.com/office/powerpoint/2010/main" val="54346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5E19-2A0D-4DFB-B0EF-C3E287045EEE}"/>
              </a:ext>
            </a:extLst>
          </p:cNvPr>
          <p:cNvSpPr>
            <a:spLocks noGrp="1"/>
          </p:cNvSpPr>
          <p:nvPr>
            <p:ph type="title"/>
          </p:nvPr>
        </p:nvSpPr>
        <p:spPr>
          <a:xfrm>
            <a:off x="457200" y="274638"/>
            <a:ext cx="8229600" cy="1897062"/>
          </a:xfrm>
        </p:spPr>
        <p:txBody>
          <a:bodyPr>
            <a:normAutofit/>
          </a:bodyPr>
          <a:lstStyle/>
          <a:p>
            <a:r>
              <a:rPr lang="en-GB" dirty="0">
                <a:solidFill>
                  <a:schemeClr val="tx2"/>
                </a:solidFill>
              </a:rPr>
              <a:t>New Request for </a:t>
            </a:r>
            <a:br>
              <a:rPr lang="en-GB" dirty="0">
                <a:solidFill>
                  <a:schemeClr val="tx2"/>
                </a:solidFill>
              </a:rPr>
            </a:br>
            <a:r>
              <a:rPr lang="en-GB" dirty="0">
                <a:solidFill>
                  <a:schemeClr val="tx2"/>
                </a:solidFill>
              </a:rPr>
              <a:t>EHC Needs Assessment</a:t>
            </a:r>
          </a:p>
        </p:txBody>
      </p:sp>
      <p:pic>
        <p:nvPicPr>
          <p:cNvPr id="4" name="Content Placeholder 3">
            <a:extLst>
              <a:ext uri="{FF2B5EF4-FFF2-40B4-BE49-F238E27FC236}">
                <a16:creationId xmlns:a16="http://schemas.microsoft.com/office/drawing/2014/main" id="{02D7207C-70FD-4CA9-B864-C3CC3C504564}"/>
              </a:ext>
            </a:extLst>
          </p:cNvPr>
          <p:cNvPicPr>
            <a:picLocks noGrp="1" noChangeAspect="1"/>
          </p:cNvPicPr>
          <p:nvPr>
            <p:ph idx="1"/>
          </p:nvPr>
        </p:nvPicPr>
        <p:blipFill>
          <a:blip r:embed="rId2"/>
          <a:stretch>
            <a:fillRect/>
          </a:stretch>
        </p:blipFill>
        <p:spPr>
          <a:xfrm>
            <a:off x="8001000" y="0"/>
            <a:ext cx="8613534" cy="10358257"/>
          </a:xfrm>
          <a:prstGeom prst="rect">
            <a:avLst/>
          </a:prstGeom>
        </p:spPr>
      </p:pic>
    </p:spTree>
    <p:extLst>
      <p:ext uri="{BB962C8B-B14F-4D97-AF65-F5344CB8AC3E}">
        <p14:creationId xmlns:p14="http://schemas.microsoft.com/office/powerpoint/2010/main" val="221205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09D-CC22-481A-9EDF-AFEF733AC4D6}"/>
              </a:ext>
            </a:extLst>
          </p:cNvPr>
          <p:cNvSpPr>
            <a:spLocks noGrp="1"/>
          </p:cNvSpPr>
          <p:nvPr>
            <p:ph type="title"/>
          </p:nvPr>
        </p:nvSpPr>
        <p:spPr/>
        <p:txBody>
          <a:bodyPr>
            <a:normAutofit fontScale="90000"/>
          </a:bodyPr>
          <a:lstStyle/>
          <a:p>
            <a:r>
              <a:rPr lang="en-GB" dirty="0">
                <a:solidFill>
                  <a:schemeClr val="tx2"/>
                </a:solidFill>
              </a:rPr>
              <a:t>New Request for </a:t>
            </a:r>
            <a:br>
              <a:rPr lang="en-GB" dirty="0">
                <a:solidFill>
                  <a:schemeClr val="tx2"/>
                </a:solidFill>
              </a:rPr>
            </a:br>
            <a:r>
              <a:rPr lang="en-GB" dirty="0">
                <a:solidFill>
                  <a:schemeClr val="tx2"/>
                </a:solidFill>
              </a:rPr>
              <a:t>EHC Needs Assessment</a:t>
            </a:r>
          </a:p>
        </p:txBody>
      </p:sp>
      <p:pic>
        <p:nvPicPr>
          <p:cNvPr id="4" name="Content Placeholder 3">
            <a:extLst>
              <a:ext uri="{FF2B5EF4-FFF2-40B4-BE49-F238E27FC236}">
                <a16:creationId xmlns:a16="http://schemas.microsoft.com/office/drawing/2014/main" id="{1DBF51C1-DAC0-4233-804C-213A33C30BBF}"/>
              </a:ext>
            </a:extLst>
          </p:cNvPr>
          <p:cNvPicPr>
            <a:picLocks noGrp="1" noChangeAspect="1"/>
          </p:cNvPicPr>
          <p:nvPr>
            <p:ph idx="1"/>
          </p:nvPr>
        </p:nvPicPr>
        <p:blipFill>
          <a:blip r:embed="rId3"/>
          <a:stretch>
            <a:fillRect/>
          </a:stretch>
        </p:blipFill>
        <p:spPr>
          <a:xfrm>
            <a:off x="7620000" y="-114300"/>
            <a:ext cx="8458200" cy="12671111"/>
          </a:xfrm>
          <a:prstGeom prst="rect">
            <a:avLst/>
          </a:prstGeom>
        </p:spPr>
      </p:pic>
    </p:spTree>
    <p:extLst>
      <p:ext uri="{BB962C8B-B14F-4D97-AF65-F5344CB8AC3E}">
        <p14:creationId xmlns:p14="http://schemas.microsoft.com/office/powerpoint/2010/main" val="392137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8CC9-66AA-41B6-9EF6-46CF5481A98A}"/>
              </a:ext>
            </a:extLst>
          </p:cNvPr>
          <p:cNvSpPr>
            <a:spLocks noGrp="1"/>
          </p:cNvSpPr>
          <p:nvPr>
            <p:ph type="title"/>
          </p:nvPr>
        </p:nvSpPr>
        <p:spPr/>
        <p:txBody>
          <a:bodyPr>
            <a:normAutofit fontScale="90000"/>
          </a:bodyPr>
          <a:lstStyle/>
          <a:p>
            <a:r>
              <a:rPr lang="en-GB" dirty="0">
                <a:solidFill>
                  <a:schemeClr val="tx2"/>
                </a:solidFill>
              </a:rPr>
              <a:t>New Request for </a:t>
            </a:r>
            <a:br>
              <a:rPr lang="en-GB" dirty="0">
                <a:solidFill>
                  <a:schemeClr val="tx2"/>
                </a:solidFill>
              </a:rPr>
            </a:br>
            <a:r>
              <a:rPr lang="en-GB" dirty="0">
                <a:solidFill>
                  <a:schemeClr val="tx2"/>
                </a:solidFill>
              </a:rPr>
              <a:t>SEND Intervention Funding</a:t>
            </a:r>
          </a:p>
        </p:txBody>
      </p:sp>
      <p:sp>
        <p:nvSpPr>
          <p:cNvPr id="3" name="Content Placeholder 2">
            <a:extLst>
              <a:ext uri="{FF2B5EF4-FFF2-40B4-BE49-F238E27FC236}">
                <a16:creationId xmlns:a16="http://schemas.microsoft.com/office/drawing/2014/main" id="{21371602-AAF0-4BC3-B7BA-9FEDCCFE154E}"/>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17D474E-6AA4-490D-B463-7D14353691E2}"/>
              </a:ext>
            </a:extLst>
          </p:cNvPr>
          <p:cNvPicPr>
            <a:picLocks noChangeAspect="1"/>
          </p:cNvPicPr>
          <p:nvPr/>
        </p:nvPicPr>
        <p:blipFill>
          <a:blip r:embed="rId2"/>
          <a:stretch>
            <a:fillRect/>
          </a:stretch>
        </p:blipFill>
        <p:spPr>
          <a:xfrm>
            <a:off x="8229600" y="-19950"/>
            <a:ext cx="8077200" cy="10306950"/>
          </a:xfrm>
          <a:prstGeom prst="rect">
            <a:avLst/>
          </a:prstGeom>
        </p:spPr>
      </p:pic>
    </p:spTree>
    <p:extLst>
      <p:ext uri="{BB962C8B-B14F-4D97-AF65-F5344CB8AC3E}">
        <p14:creationId xmlns:p14="http://schemas.microsoft.com/office/powerpoint/2010/main" val="115410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9D53-7BE7-429F-86E1-E9BD3DCEFED1}"/>
              </a:ext>
            </a:extLst>
          </p:cNvPr>
          <p:cNvSpPr>
            <a:spLocks noGrp="1"/>
          </p:cNvSpPr>
          <p:nvPr>
            <p:ph type="title"/>
          </p:nvPr>
        </p:nvSpPr>
        <p:spPr/>
        <p:txBody>
          <a:bodyPr>
            <a:normAutofit fontScale="90000"/>
          </a:bodyPr>
          <a:lstStyle/>
          <a:p>
            <a:r>
              <a:rPr lang="en-GB" dirty="0">
                <a:solidFill>
                  <a:schemeClr val="tx2"/>
                </a:solidFill>
              </a:rPr>
              <a:t>New Request for </a:t>
            </a:r>
            <a:br>
              <a:rPr lang="en-GB" dirty="0">
                <a:solidFill>
                  <a:schemeClr val="tx2"/>
                </a:solidFill>
              </a:rPr>
            </a:br>
            <a:r>
              <a:rPr lang="en-GB" dirty="0">
                <a:solidFill>
                  <a:schemeClr val="tx2"/>
                </a:solidFill>
              </a:rPr>
              <a:t>SEND Intervention Funding</a:t>
            </a:r>
            <a:endParaRPr lang="en-GB" dirty="0"/>
          </a:p>
        </p:txBody>
      </p:sp>
      <p:pic>
        <p:nvPicPr>
          <p:cNvPr id="4" name="Content Placeholder 3">
            <a:extLst>
              <a:ext uri="{FF2B5EF4-FFF2-40B4-BE49-F238E27FC236}">
                <a16:creationId xmlns:a16="http://schemas.microsoft.com/office/drawing/2014/main" id="{7608B5B7-ABE1-4A23-AAA7-FAF450E17135}"/>
              </a:ext>
            </a:extLst>
          </p:cNvPr>
          <p:cNvPicPr>
            <a:picLocks noGrp="1" noChangeAspect="1"/>
          </p:cNvPicPr>
          <p:nvPr>
            <p:ph idx="1"/>
          </p:nvPr>
        </p:nvPicPr>
        <p:blipFill>
          <a:blip r:embed="rId2"/>
          <a:stretch>
            <a:fillRect/>
          </a:stretch>
        </p:blipFill>
        <p:spPr>
          <a:xfrm>
            <a:off x="8534400" y="312738"/>
            <a:ext cx="7086600" cy="10096154"/>
          </a:xfrm>
          <a:prstGeom prst="rect">
            <a:avLst/>
          </a:prstGeom>
        </p:spPr>
      </p:pic>
    </p:spTree>
    <p:extLst>
      <p:ext uri="{BB962C8B-B14F-4D97-AF65-F5344CB8AC3E}">
        <p14:creationId xmlns:p14="http://schemas.microsoft.com/office/powerpoint/2010/main" val="42618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1800-4F74-4F46-868E-3B29F10CE1BB}"/>
              </a:ext>
            </a:extLst>
          </p:cNvPr>
          <p:cNvSpPr>
            <a:spLocks noGrp="1"/>
          </p:cNvSpPr>
          <p:nvPr>
            <p:ph type="title"/>
          </p:nvPr>
        </p:nvSpPr>
        <p:spPr/>
        <p:txBody>
          <a:bodyPr>
            <a:normAutofit fontScale="90000"/>
          </a:bodyPr>
          <a:lstStyle/>
          <a:p>
            <a:r>
              <a:rPr lang="en-GB" dirty="0">
                <a:solidFill>
                  <a:schemeClr val="tx2"/>
                </a:solidFill>
              </a:rPr>
              <a:t>New Request for </a:t>
            </a:r>
            <a:br>
              <a:rPr lang="en-GB" dirty="0">
                <a:solidFill>
                  <a:schemeClr val="tx2"/>
                </a:solidFill>
              </a:rPr>
            </a:br>
            <a:r>
              <a:rPr lang="en-GB" dirty="0">
                <a:solidFill>
                  <a:schemeClr val="tx2"/>
                </a:solidFill>
              </a:rPr>
              <a:t>SEND Intervention Funding</a:t>
            </a:r>
            <a:endParaRPr lang="en-GB" dirty="0"/>
          </a:p>
        </p:txBody>
      </p:sp>
      <p:pic>
        <p:nvPicPr>
          <p:cNvPr id="4" name="Content Placeholder 3">
            <a:extLst>
              <a:ext uri="{FF2B5EF4-FFF2-40B4-BE49-F238E27FC236}">
                <a16:creationId xmlns:a16="http://schemas.microsoft.com/office/drawing/2014/main" id="{5D90933F-320E-4DF4-BF86-36EAD98BD9E2}"/>
              </a:ext>
            </a:extLst>
          </p:cNvPr>
          <p:cNvPicPr>
            <a:picLocks noGrp="1" noChangeAspect="1"/>
          </p:cNvPicPr>
          <p:nvPr>
            <p:ph idx="1"/>
          </p:nvPr>
        </p:nvPicPr>
        <p:blipFill>
          <a:blip r:embed="rId2"/>
          <a:stretch>
            <a:fillRect/>
          </a:stretch>
        </p:blipFill>
        <p:spPr>
          <a:xfrm>
            <a:off x="9128760" y="190500"/>
            <a:ext cx="7056159" cy="10287000"/>
          </a:xfrm>
          <a:prstGeom prst="rect">
            <a:avLst/>
          </a:prstGeom>
        </p:spPr>
      </p:pic>
    </p:spTree>
    <p:extLst>
      <p:ext uri="{BB962C8B-B14F-4D97-AF65-F5344CB8AC3E}">
        <p14:creationId xmlns:p14="http://schemas.microsoft.com/office/powerpoint/2010/main" val="218937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41E2-2BEE-4A42-BC13-72E3C0C27B49}"/>
              </a:ext>
            </a:extLst>
          </p:cNvPr>
          <p:cNvSpPr>
            <a:spLocks noGrp="1"/>
          </p:cNvSpPr>
          <p:nvPr>
            <p:ph type="title"/>
          </p:nvPr>
        </p:nvSpPr>
        <p:spPr/>
        <p:txBody>
          <a:bodyPr>
            <a:normAutofit fontScale="90000"/>
          </a:bodyPr>
          <a:lstStyle/>
          <a:p>
            <a:r>
              <a:rPr lang="en-GB" dirty="0">
                <a:solidFill>
                  <a:schemeClr val="tx2"/>
                </a:solidFill>
              </a:rPr>
              <a:t>New Request for </a:t>
            </a:r>
            <a:br>
              <a:rPr lang="en-GB" dirty="0">
                <a:solidFill>
                  <a:schemeClr val="tx2"/>
                </a:solidFill>
              </a:rPr>
            </a:br>
            <a:r>
              <a:rPr lang="en-GB" dirty="0">
                <a:solidFill>
                  <a:schemeClr val="tx2"/>
                </a:solidFill>
              </a:rPr>
              <a:t>SEND Intervention Funding</a:t>
            </a:r>
            <a:endParaRPr lang="en-GB" dirty="0"/>
          </a:p>
        </p:txBody>
      </p:sp>
      <p:pic>
        <p:nvPicPr>
          <p:cNvPr id="4" name="Content Placeholder 3">
            <a:extLst>
              <a:ext uri="{FF2B5EF4-FFF2-40B4-BE49-F238E27FC236}">
                <a16:creationId xmlns:a16="http://schemas.microsoft.com/office/drawing/2014/main" id="{8A31BE2C-7495-4FB4-A5D2-2C563DB5AE79}"/>
              </a:ext>
            </a:extLst>
          </p:cNvPr>
          <p:cNvPicPr>
            <a:picLocks noGrp="1" noChangeAspect="1"/>
          </p:cNvPicPr>
          <p:nvPr>
            <p:ph idx="1"/>
          </p:nvPr>
        </p:nvPicPr>
        <p:blipFill>
          <a:blip r:embed="rId2"/>
          <a:stretch>
            <a:fillRect/>
          </a:stretch>
        </p:blipFill>
        <p:spPr>
          <a:xfrm>
            <a:off x="8686800" y="61278"/>
            <a:ext cx="7567613" cy="11376832"/>
          </a:xfrm>
          <a:prstGeom prst="rect">
            <a:avLst/>
          </a:prstGeom>
        </p:spPr>
      </p:pic>
    </p:spTree>
    <p:extLst>
      <p:ext uri="{BB962C8B-B14F-4D97-AF65-F5344CB8AC3E}">
        <p14:creationId xmlns:p14="http://schemas.microsoft.com/office/powerpoint/2010/main" val="306006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7C44-3364-4D46-8322-0E297236914B}"/>
              </a:ext>
            </a:extLst>
          </p:cNvPr>
          <p:cNvSpPr>
            <a:spLocks noGrp="1"/>
          </p:cNvSpPr>
          <p:nvPr>
            <p:ph type="title"/>
          </p:nvPr>
        </p:nvSpPr>
        <p:spPr>
          <a:xfrm>
            <a:off x="457200" y="274638"/>
            <a:ext cx="9220200" cy="1143000"/>
          </a:xfrm>
        </p:spPr>
        <p:txBody>
          <a:bodyPr>
            <a:normAutofit fontScale="90000"/>
          </a:bodyPr>
          <a:lstStyle/>
          <a:p>
            <a:r>
              <a:rPr lang="en-GB" dirty="0">
                <a:solidFill>
                  <a:schemeClr val="tx2"/>
                </a:solidFill>
              </a:rPr>
              <a:t>New Developments within SENA</a:t>
            </a:r>
          </a:p>
        </p:txBody>
      </p:sp>
      <p:sp>
        <p:nvSpPr>
          <p:cNvPr id="3" name="Content Placeholder 2">
            <a:extLst>
              <a:ext uri="{FF2B5EF4-FFF2-40B4-BE49-F238E27FC236}">
                <a16:creationId xmlns:a16="http://schemas.microsoft.com/office/drawing/2014/main" id="{0BE68BA0-4240-4F83-9030-1D0241D530B8}"/>
              </a:ext>
            </a:extLst>
          </p:cNvPr>
          <p:cNvSpPr>
            <a:spLocks noGrp="1"/>
          </p:cNvSpPr>
          <p:nvPr>
            <p:ph idx="1"/>
          </p:nvPr>
        </p:nvSpPr>
        <p:spPr>
          <a:xfrm>
            <a:off x="457201" y="1866900"/>
            <a:ext cx="13944600" cy="7650162"/>
          </a:xfrm>
        </p:spPr>
        <p:txBody>
          <a:bodyPr>
            <a:normAutofit/>
          </a:bodyPr>
          <a:lstStyle/>
          <a:p>
            <a:r>
              <a:rPr lang="en-GB" sz="4000" dirty="0">
                <a:solidFill>
                  <a:schemeClr val="tx2"/>
                </a:solidFill>
              </a:rPr>
              <a:t>As part of the work we are doing in developing the quality of the SENA Service, we are reviewing all of the processes followed in SENA and any accompanying documentation. </a:t>
            </a:r>
          </a:p>
          <a:p>
            <a:endParaRPr lang="en-GB" sz="4000" dirty="0">
              <a:solidFill>
                <a:schemeClr val="tx2"/>
              </a:solidFill>
            </a:endParaRPr>
          </a:p>
          <a:p>
            <a:r>
              <a:rPr lang="en-GB" sz="4000" dirty="0">
                <a:solidFill>
                  <a:schemeClr val="tx2"/>
                </a:solidFill>
              </a:rPr>
              <a:t>The Service is currently being restructured with the aim of developing a better service. </a:t>
            </a:r>
          </a:p>
          <a:p>
            <a:endParaRPr lang="en-GB" sz="4000" dirty="0">
              <a:solidFill>
                <a:schemeClr val="tx2"/>
              </a:solidFill>
            </a:endParaRPr>
          </a:p>
          <a:p>
            <a:r>
              <a:rPr lang="en-GB" sz="4000" dirty="0">
                <a:solidFill>
                  <a:schemeClr val="tx2"/>
                </a:solidFill>
              </a:rPr>
              <a:t>We are quality assuring the samples of plans and are working with a variety of services to ensure ‘better’ advice with SMART outcomes.</a:t>
            </a:r>
          </a:p>
          <a:p>
            <a:endParaRPr lang="en-GB" dirty="0"/>
          </a:p>
        </p:txBody>
      </p:sp>
    </p:spTree>
    <p:extLst>
      <p:ext uri="{BB962C8B-B14F-4D97-AF65-F5344CB8AC3E}">
        <p14:creationId xmlns:p14="http://schemas.microsoft.com/office/powerpoint/2010/main" val="113730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00BB-6AFD-4EB9-882B-38D13385A982}"/>
              </a:ext>
            </a:extLst>
          </p:cNvPr>
          <p:cNvSpPr>
            <a:spLocks noGrp="1"/>
          </p:cNvSpPr>
          <p:nvPr>
            <p:ph type="title"/>
          </p:nvPr>
        </p:nvSpPr>
        <p:spPr/>
        <p:txBody>
          <a:bodyPr/>
          <a:lstStyle/>
          <a:p>
            <a:r>
              <a:rPr lang="en-GB" dirty="0"/>
              <a:t>Q&amp;A</a:t>
            </a:r>
          </a:p>
        </p:txBody>
      </p:sp>
      <p:pic>
        <p:nvPicPr>
          <p:cNvPr id="4" name="Picture 3">
            <a:extLst>
              <a:ext uri="{FF2B5EF4-FFF2-40B4-BE49-F238E27FC236}">
                <a16:creationId xmlns:a16="http://schemas.microsoft.com/office/drawing/2014/main" id="{7A8E2606-8A2D-4A64-BA7A-AFD357802527}"/>
              </a:ext>
            </a:extLst>
          </p:cNvPr>
          <p:cNvPicPr/>
          <p:nvPr/>
        </p:nvPicPr>
        <p:blipFill rotWithShape="1">
          <a:blip r:embed="rId2"/>
          <a:srcRect l="2160" t="44465" r="91481" b="42239"/>
          <a:stretch/>
        </p:blipFill>
        <p:spPr bwMode="auto">
          <a:xfrm>
            <a:off x="4953000" y="2781300"/>
            <a:ext cx="7772399" cy="594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71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0610-AF3A-471C-AF4B-F4151DF748E9}"/>
              </a:ext>
            </a:extLst>
          </p:cNvPr>
          <p:cNvSpPr>
            <a:spLocks noGrp="1"/>
          </p:cNvSpPr>
          <p:nvPr>
            <p:ph type="title"/>
          </p:nvPr>
        </p:nvSpPr>
        <p:spPr>
          <a:xfrm>
            <a:off x="457200" y="274638"/>
            <a:ext cx="10820400" cy="1143000"/>
          </a:xfrm>
        </p:spPr>
        <p:txBody>
          <a:bodyPr>
            <a:normAutofit fontScale="90000"/>
          </a:bodyPr>
          <a:lstStyle/>
          <a:p>
            <a:r>
              <a:rPr lang="en-GB" dirty="0">
                <a:solidFill>
                  <a:schemeClr val="tx2"/>
                </a:solidFill>
              </a:rPr>
              <a:t>New Developments within SENA </a:t>
            </a:r>
            <a:r>
              <a:rPr lang="en-GB" dirty="0" err="1">
                <a:solidFill>
                  <a:schemeClr val="tx2"/>
                </a:solidFill>
              </a:rPr>
              <a:t>cont</a:t>
            </a:r>
            <a:endParaRPr lang="en-GB" dirty="0"/>
          </a:p>
        </p:txBody>
      </p:sp>
      <p:sp>
        <p:nvSpPr>
          <p:cNvPr id="3" name="Content Placeholder 2">
            <a:extLst>
              <a:ext uri="{FF2B5EF4-FFF2-40B4-BE49-F238E27FC236}">
                <a16:creationId xmlns:a16="http://schemas.microsoft.com/office/drawing/2014/main" id="{7D85DF81-EC62-4EAE-9E3D-3FC2AB2F0765}"/>
              </a:ext>
            </a:extLst>
          </p:cNvPr>
          <p:cNvSpPr>
            <a:spLocks noGrp="1"/>
          </p:cNvSpPr>
          <p:nvPr>
            <p:ph idx="1"/>
          </p:nvPr>
        </p:nvSpPr>
        <p:spPr>
          <a:xfrm>
            <a:off x="457199" y="1600200"/>
            <a:ext cx="15621001" cy="7048500"/>
          </a:xfrm>
        </p:spPr>
        <p:txBody>
          <a:bodyPr/>
          <a:lstStyle/>
          <a:p>
            <a:pPr marL="0" indent="0">
              <a:buNone/>
            </a:pPr>
            <a:r>
              <a:rPr lang="en-GB" sz="4000" dirty="0">
                <a:solidFill>
                  <a:schemeClr val="tx2"/>
                </a:solidFill>
              </a:rPr>
              <a:t>We have developed new formats that will help us gain information and share information better.</a:t>
            </a:r>
          </a:p>
          <a:p>
            <a:r>
              <a:rPr lang="en-GB" sz="4000" dirty="0">
                <a:solidFill>
                  <a:schemeClr val="tx2"/>
                </a:solidFill>
              </a:rPr>
              <a:t>We have designed a new format of EHCP with much clearer links between need, provision and outcomes.</a:t>
            </a:r>
          </a:p>
          <a:p>
            <a:r>
              <a:rPr lang="en-GB" sz="4000" dirty="0">
                <a:solidFill>
                  <a:schemeClr val="tx2"/>
                </a:solidFill>
              </a:rPr>
              <a:t>We have designed a new referral for assessment template to ensure we collect more information about the c/</a:t>
            </a:r>
            <a:r>
              <a:rPr lang="en-GB" sz="4000" dirty="0" err="1">
                <a:solidFill>
                  <a:schemeClr val="tx2"/>
                </a:solidFill>
              </a:rPr>
              <a:t>yp</a:t>
            </a:r>
            <a:endParaRPr lang="en-GB" sz="4000" dirty="0">
              <a:solidFill>
                <a:schemeClr val="tx2"/>
              </a:solidFill>
            </a:endParaRPr>
          </a:p>
          <a:p>
            <a:r>
              <a:rPr lang="en-GB" sz="4000" dirty="0">
                <a:solidFill>
                  <a:schemeClr val="tx2"/>
                </a:solidFill>
              </a:rPr>
              <a:t>We have designed a new Annual Review form that will inform any amendments required</a:t>
            </a:r>
          </a:p>
          <a:p>
            <a:r>
              <a:rPr lang="en-GB" sz="4000" dirty="0">
                <a:solidFill>
                  <a:schemeClr val="tx2"/>
                </a:solidFill>
              </a:rPr>
              <a:t>We have also designed a new Request for Information form for our advice givers</a:t>
            </a:r>
          </a:p>
          <a:p>
            <a:endParaRPr lang="en-GB" dirty="0"/>
          </a:p>
        </p:txBody>
      </p:sp>
    </p:spTree>
    <p:extLst>
      <p:ext uri="{BB962C8B-B14F-4D97-AF65-F5344CB8AC3E}">
        <p14:creationId xmlns:p14="http://schemas.microsoft.com/office/powerpoint/2010/main" val="181019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FDAD-302E-4141-A8DD-BF4DDE07553F}"/>
              </a:ext>
            </a:extLst>
          </p:cNvPr>
          <p:cNvSpPr>
            <a:spLocks noGrp="1"/>
          </p:cNvSpPr>
          <p:nvPr>
            <p:ph type="title"/>
          </p:nvPr>
        </p:nvSpPr>
        <p:spPr>
          <a:xfrm>
            <a:off x="457200" y="274638"/>
            <a:ext cx="13944600" cy="1135062"/>
          </a:xfrm>
        </p:spPr>
        <p:txBody>
          <a:bodyPr>
            <a:normAutofit/>
          </a:bodyPr>
          <a:lstStyle/>
          <a:p>
            <a:r>
              <a:rPr lang="en-GB" dirty="0">
                <a:solidFill>
                  <a:schemeClr val="tx2"/>
                </a:solidFill>
              </a:rPr>
              <a:t>High Needs Funding Top up funding</a:t>
            </a:r>
          </a:p>
        </p:txBody>
      </p:sp>
      <p:sp>
        <p:nvSpPr>
          <p:cNvPr id="3" name="Content Placeholder 2">
            <a:extLst>
              <a:ext uri="{FF2B5EF4-FFF2-40B4-BE49-F238E27FC236}">
                <a16:creationId xmlns:a16="http://schemas.microsoft.com/office/drawing/2014/main" id="{CA245D24-6CC7-48AA-B029-97D1040DD09B}"/>
              </a:ext>
            </a:extLst>
          </p:cNvPr>
          <p:cNvSpPr>
            <a:spLocks noGrp="1"/>
          </p:cNvSpPr>
          <p:nvPr>
            <p:ph idx="1"/>
          </p:nvPr>
        </p:nvSpPr>
        <p:spPr>
          <a:xfrm>
            <a:off x="457200" y="1638300"/>
            <a:ext cx="15240000" cy="8031162"/>
          </a:xfrm>
        </p:spPr>
        <p:txBody>
          <a:bodyPr>
            <a:normAutofit/>
          </a:bodyPr>
          <a:lstStyle/>
          <a:p>
            <a:pPr marL="0" indent="0">
              <a:buNone/>
            </a:pPr>
            <a:r>
              <a:rPr lang="en-GB" sz="4000" dirty="0">
                <a:solidFill>
                  <a:schemeClr val="tx2"/>
                </a:solidFill>
              </a:rPr>
              <a:t>Part of our examination of the ‘effective use of funding’ we as a local authority are doing, has related to both EHCP’s (Education, Health and Care Plan) and Top-Up funding. We recognise the lack of clarity for schools in terms of requesting the most appropriate route of support and also recognise the inconsistencies within the service, including transparency of decision making and our response times. </a:t>
            </a:r>
          </a:p>
          <a:p>
            <a:pPr marL="0" indent="0">
              <a:buNone/>
            </a:pPr>
            <a:endParaRPr lang="en-GB" sz="4000" dirty="0">
              <a:solidFill>
                <a:schemeClr val="tx2"/>
              </a:solidFill>
            </a:endParaRPr>
          </a:p>
          <a:p>
            <a:pPr marL="0" indent="0">
              <a:buNone/>
            </a:pPr>
            <a:r>
              <a:rPr lang="en-GB" sz="4000" dirty="0">
                <a:solidFill>
                  <a:schemeClr val="tx2"/>
                </a:solidFill>
              </a:rPr>
              <a:t>Our aim:</a:t>
            </a:r>
          </a:p>
          <a:p>
            <a:pPr marL="0" indent="0">
              <a:buNone/>
            </a:pPr>
            <a:r>
              <a:rPr lang="en-GB" sz="4000" i="1" dirty="0">
                <a:solidFill>
                  <a:schemeClr val="tx2"/>
                </a:solidFill>
              </a:rPr>
              <a:t>To develop a transparent, consistent and timely process that provides the most appropriate funding stream to support the child or young person.</a:t>
            </a:r>
          </a:p>
          <a:p>
            <a:pPr marL="0" indent="0">
              <a:buNone/>
            </a:pPr>
            <a:endParaRPr lang="en-GB" sz="4000" dirty="0">
              <a:solidFill>
                <a:schemeClr val="tx2"/>
              </a:solidFill>
            </a:endParaRPr>
          </a:p>
        </p:txBody>
      </p:sp>
    </p:spTree>
    <p:extLst>
      <p:ext uri="{BB962C8B-B14F-4D97-AF65-F5344CB8AC3E}">
        <p14:creationId xmlns:p14="http://schemas.microsoft.com/office/powerpoint/2010/main" val="215881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BC9C-6E0A-4C63-8A3C-9A847FAD549D}"/>
              </a:ext>
            </a:extLst>
          </p:cNvPr>
          <p:cNvSpPr>
            <a:spLocks noGrp="1"/>
          </p:cNvSpPr>
          <p:nvPr>
            <p:ph type="title"/>
          </p:nvPr>
        </p:nvSpPr>
        <p:spPr/>
        <p:txBody>
          <a:bodyPr/>
          <a:lstStyle/>
          <a:p>
            <a:r>
              <a:rPr lang="en-GB" dirty="0">
                <a:solidFill>
                  <a:schemeClr val="tx2"/>
                </a:solidFill>
              </a:rPr>
              <a:t>Funding Reminder:</a:t>
            </a:r>
          </a:p>
        </p:txBody>
      </p:sp>
      <p:sp>
        <p:nvSpPr>
          <p:cNvPr id="3" name="Content Placeholder 2">
            <a:extLst>
              <a:ext uri="{FF2B5EF4-FFF2-40B4-BE49-F238E27FC236}">
                <a16:creationId xmlns:a16="http://schemas.microsoft.com/office/drawing/2014/main" id="{C8D5ECAA-82C2-47D4-BF52-F5A57647665A}"/>
              </a:ext>
            </a:extLst>
          </p:cNvPr>
          <p:cNvSpPr>
            <a:spLocks noGrp="1"/>
          </p:cNvSpPr>
          <p:nvPr>
            <p:ph idx="1"/>
          </p:nvPr>
        </p:nvSpPr>
        <p:spPr>
          <a:xfrm>
            <a:off x="8915400" y="566058"/>
            <a:ext cx="8229600" cy="9446304"/>
          </a:xfrm>
        </p:spPr>
        <p:txBody>
          <a:bodyPr>
            <a:noAutofit/>
          </a:bodyPr>
          <a:lstStyle/>
          <a:p>
            <a:r>
              <a:rPr lang="en-GB" sz="3600" dirty="0">
                <a:solidFill>
                  <a:schemeClr val="tx2"/>
                </a:solidFill>
              </a:rPr>
              <a:t>Element 3 is all money from the High Needs Block which means both through Top Up Funding or through EHCP - Schools have to demonstrate that the provision needed is greater than can be supported through Element 1 and 2 funding</a:t>
            </a:r>
          </a:p>
          <a:p>
            <a:pPr marL="0" indent="0">
              <a:buNone/>
            </a:pPr>
            <a:endParaRPr lang="en-GB" sz="3600" dirty="0">
              <a:solidFill>
                <a:schemeClr val="tx2"/>
              </a:solidFill>
            </a:endParaRPr>
          </a:p>
          <a:p>
            <a:pPr marL="0" indent="0">
              <a:buNone/>
            </a:pPr>
            <a:r>
              <a:rPr lang="en-GB" sz="3600" dirty="0">
                <a:solidFill>
                  <a:schemeClr val="tx2"/>
                </a:solidFill>
              </a:rPr>
              <a:t>ISSUES:</a:t>
            </a:r>
          </a:p>
          <a:p>
            <a:r>
              <a:rPr lang="en-GB" sz="3600" dirty="0">
                <a:solidFill>
                  <a:schemeClr val="tx2"/>
                </a:solidFill>
              </a:rPr>
              <a:t>Currently the threshold for both is the same </a:t>
            </a:r>
          </a:p>
          <a:p>
            <a:r>
              <a:rPr lang="en-GB" sz="3600" dirty="0">
                <a:solidFill>
                  <a:schemeClr val="tx2"/>
                </a:solidFill>
              </a:rPr>
              <a:t>Provision is given in hours of LSA support regardless of need</a:t>
            </a:r>
          </a:p>
          <a:p>
            <a:r>
              <a:rPr lang="en-GB" sz="3600" dirty="0">
                <a:solidFill>
                  <a:schemeClr val="tx2"/>
                </a:solidFill>
              </a:rPr>
              <a:t>All Element 3 funding is nationally known as Top Up funding… but not in Leicestershire!</a:t>
            </a:r>
          </a:p>
        </p:txBody>
      </p:sp>
      <p:pic>
        <p:nvPicPr>
          <p:cNvPr id="1026" name="Picture 1">
            <a:extLst>
              <a:ext uri="{FF2B5EF4-FFF2-40B4-BE49-F238E27FC236}">
                <a16:creationId xmlns:a16="http://schemas.microsoft.com/office/drawing/2014/main" id="{682C03E6-777B-467D-867F-01E987C6F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99" t="30205" r="55652" b="13123"/>
          <a:stretch>
            <a:fillRect/>
          </a:stretch>
        </p:blipFill>
        <p:spPr bwMode="auto">
          <a:xfrm>
            <a:off x="685800" y="1081740"/>
            <a:ext cx="7696200" cy="920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73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4912-BFC6-47BC-8487-CD736A77450D}"/>
              </a:ext>
            </a:extLst>
          </p:cNvPr>
          <p:cNvSpPr>
            <a:spLocks noGrp="1"/>
          </p:cNvSpPr>
          <p:nvPr>
            <p:ph type="title"/>
          </p:nvPr>
        </p:nvSpPr>
        <p:spPr>
          <a:xfrm>
            <a:off x="457200" y="274638"/>
            <a:ext cx="12801600" cy="1143000"/>
          </a:xfrm>
        </p:spPr>
        <p:txBody>
          <a:bodyPr>
            <a:normAutofit/>
          </a:bodyPr>
          <a:lstStyle/>
          <a:p>
            <a:r>
              <a:rPr lang="en-GB" dirty="0">
                <a:solidFill>
                  <a:schemeClr val="tx2"/>
                </a:solidFill>
              </a:rPr>
              <a:t>High Needs Funding – Our Long Term Aim</a:t>
            </a:r>
          </a:p>
        </p:txBody>
      </p:sp>
      <p:sp>
        <p:nvSpPr>
          <p:cNvPr id="3" name="Content Placeholder 2">
            <a:extLst>
              <a:ext uri="{FF2B5EF4-FFF2-40B4-BE49-F238E27FC236}">
                <a16:creationId xmlns:a16="http://schemas.microsoft.com/office/drawing/2014/main" id="{F1C40408-BAA6-4897-97C2-FCAEBFBF3860}"/>
              </a:ext>
            </a:extLst>
          </p:cNvPr>
          <p:cNvSpPr>
            <a:spLocks noGrp="1"/>
          </p:cNvSpPr>
          <p:nvPr>
            <p:ph idx="1"/>
          </p:nvPr>
        </p:nvSpPr>
        <p:spPr>
          <a:xfrm>
            <a:off x="457199" y="1562100"/>
            <a:ext cx="14478001" cy="7239000"/>
          </a:xfrm>
        </p:spPr>
        <p:txBody>
          <a:bodyPr>
            <a:normAutofit lnSpcReduction="10000"/>
          </a:bodyPr>
          <a:lstStyle/>
          <a:p>
            <a:r>
              <a:rPr lang="en-GB" sz="4000" dirty="0">
                <a:solidFill>
                  <a:schemeClr val="tx2"/>
                </a:solidFill>
              </a:rPr>
              <a:t>Long term we are looking to develop a ‘banding model’ which will move away from identifying provision in terms of number of hours but instead by an amount of funding. The level of funding will  relate directly to the degree of needs. Schools can then manage these funds directly to meet the needs of the c/</a:t>
            </a:r>
            <a:r>
              <a:rPr lang="en-GB" sz="4000" dirty="0" err="1">
                <a:solidFill>
                  <a:schemeClr val="tx2"/>
                </a:solidFill>
              </a:rPr>
              <a:t>yp</a:t>
            </a:r>
            <a:r>
              <a:rPr lang="en-GB" sz="4000" dirty="0">
                <a:solidFill>
                  <a:schemeClr val="tx2"/>
                </a:solidFill>
              </a:rPr>
              <a:t>. This system will be entirely transparent and will ensure consistency and allow schools a degree of flexibility in </a:t>
            </a:r>
            <a:r>
              <a:rPr lang="en-GB" sz="4000" i="1" u="sng" dirty="0">
                <a:solidFill>
                  <a:schemeClr val="tx2"/>
                </a:solidFill>
              </a:rPr>
              <a:t>providing most appropriate provision.</a:t>
            </a:r>
          </a:p>
          <a:p>
            <a:r>
              <a:rPr lang="en-GB" sz="4000" dirty="0">
                <a:solidFill>
                  <a:schemeClr val="tx2"/>
                </a:solidFill>
              </a:rPr>
              <a:t>We recognise that funding can be used to support focused intervention which can narrow the gap between the c/</a:t>
            </a:r>
            <a:r>
              <a:rPr lang="en-GB" sz="4000" dirty="0" err="1">
                <a:solidFill>
                  <a:schemeClr val="tx2"/>
                </a:solidFill>
              </a:rPr>
              <a:t>yp</a:t>
            </a:r>
            <a:r>
              <a:rPr lang="en-GB" sz="4000" dirty="0">
                <a:solidFill>
                  <a:schemeClr val="tx2"/>
                </a:solidFill>
              </a:rPr>
              <a:t> and their peers which can in turn prevent a long term need which is likely to have</a:t>
            </a:r>
            <a:r>
              <a:rPr lang="en-GB" sz="4000" u="sng" dirty="0">
                <a:solidFill>
                  <a:schemeClr val="tx2"/>
                </a:solidFill>
              </a:rPr>
              <a:t> impact adulthood.</a:t>
            </a:r>
            <a:endParaRPr lang="en-GB" sz="4000" u="sng" dirty="0"/>
          </a:p>
          <a:p>
            <a:endParaRPr lang="en-GB" dirty="0"/>
          </a:p>
        </p:txBody>
      </p:sp>
    </p:spTree>
    <p:extLst>
      <p:ext uri="{BB962C8B-B14F-4D97-AF65-F5344CB8AC3E}">
        <p14:creationId xmlns:p14="http://schemas.microsoft.com/office/powerpoint/2010/main" val="31838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8E9C-E0DC-40CA-A391-34AF6806028D}"/>
              </a:ext>
            </a:extLst>
          </p:cNvPr>
          <p:cNvSpPr>
            <a:spLocks noGrp="1"/>
          </p:cNvSpPr>
          <p:nvPr>
            <p:ph type="title"/>
          </p:nvPr>
        </p:nvSpPr>
        <p:spPr>
          <a:xfrm>
            <a:off x="457199" y="571500"/>
            <a:ext cx="8077201" cy="1447800"/>
          </a:xfrm>
        </p:spPr>
        <p:txBody>
          <a:bodyPr>
            <a:normAutofit/>
          </a:bodyPr>
          <a:lstStyle/>
          <a:p>
            <a:r>
              <a:rPr lang="en-GB" dirty="0">
                <a:solidFill>
                  <a:schemeClr val="tx2"/>
                </a:solidFill>
              </a:rPr>
              <a:t>Top Up Funding to cease…</a:t>
            </a:r>
          </a:p>
        </p:txBody>
      </p:sp>
      <p:sp>
        <p:nvSpPr>
          <p:cNvPr id="3" name="Content Placeholder 2">
            <a:extLst>
              <a:ext uri="{FF2B5EF4-FFF2-40B4-BE49-F238E27FC236}">
                <a16:creationId xmlns:a16="http://schemas.microsoft.com/office/drawing/2014/main" id="{5B9B190A-12B6-4CA5-AB2D-C4887AE4CAF1}"/>
              </a:ext>
            </a:extLst>
          </p:cNvPr>
          <p:cNvSpPr>
            <a:spLocks noGrp="1"/>
          </p:cNvSpPr>
          <p:nvPr>
            <p:ph idx="1"/>
          </p:nvPr>
        </p:nvSpPr>
        <p:spPr>
          <a:xfrm>
            <a:off x="1066800" y="1790700"/>
            <a:ext cx="14173200" cy="7924800"/>
          </a:xfrm>
        </p:spPr>
        <p:txBody>
          <a:bodyPr>
            <a:normAutofit fontScale="92500" lnSpcReduction="20000"/>
          </a:bodyPr>
          <a:lstStyle/>
          <a:p>
            <a:r>
              <a:rPr lang="en-GB" sz="4300" dirty="0">
                <a:solidFill>
                  <a:schemeClr val="tx2"/>
                </a:solidFill>
              </a:rPr>
              <a:t>To address confusion over terminology of what Top Up funding is, name changing to </a:t>
            </a:r>
            <a:r>
              <a:rPr lang="en-GB" sz="4300" b="1" dirty="0">
                <a:solidFill>
                  <a:schemeClr val="tx2"/>
                </a:solidFill>
              </a:rPr>
              <a:t>SEND Intervention Funding</a:t>
            </a:r>
          </a:p>
          <a:p>
            <a:endParaRPr lang="en-GB" sz="4300" b="1" dirty="0">
              <a:solidFill>
                <a:schemeClr val="tx2"/>
              </a:solidFill>
            </a:endParaRPr>
          </a:p>
          <a:p>
            <a:r>
              <a:rPr lang="en-GB" sz="4300" dirty="0">
                <a:solidFill>
                  <a:schemeClr val="tx2"/>
                </a:solidFill>
              </a:rPr>
              <a:t>Develop clear guidance for schools </a:t>
            </a:r>
            <a:endParaRPr lang="en-GB" sz="4300" b="1" dirty="0">
              <a:solidFill>
                <a:schemeClr val="tx2"/>
              </a:solidFill>
            </a:endParaRPr>
          </a:p>
          <a:p>
            <a:r>
              <a:rPr lang="en-GB" sz="4300" dirty="0">
                <a:solidFill>
                  <a:schemeClr val="tx2"/>
                </a:solidFill>
              </a:rPr>
              <a:t>Change process to ensure timely response</a:t>
            </a:r>
          </a:p>
          <a:p>
            <a:r>
              <a:rPr lang="en-GB" sz="4300" dirty="0">
                <a:solidFill>
                  <a:schemeClr val="tx2"/>
                </a:solidFill>
              </a:rPr>
              <a:t>Change process to ensure an ‘easier’ application </a:t>
            </a:r>
          </a:p>
          <a:p>
            <a:r>
              <a:rPr lang="en-GB" sz="4300" dirty="0">
                <a:solidFill>
                  <a:schemeClr val="tx2"/>
                </a:solidFill>
              </a:rPr>
              <a:t>Ensure effective comms with schools to ensure schools are clear about the specific and time bound intervention they wish to put in place and the anticipated outcome</a:t>
            </a:r>
          </a:p>
          <a:p>
            <a:r>
              <a:rPr lang="en-GB" sz="4300" dirty="0">
                <a:solidFill>
                  <a:schemeClr val="tx2"/>
                </a:solidFill>
              </a:rPr>
              <a:t>Ensure schools fully cost out interventions and demonstrate how they will spend the funding        </a:t>
            </a:r>
          </a:p>
          <a:p>
            <a:pPr marL="0" indent="0">
              <a:buNone/>
            </a:pPr>
            <a:r>
              <a:rPr lang="en-GB" sz="6900" dirty="0">
                <a:solidFill>
                  <a:schemeClr val="tx2"/>
                </a:solidFill>
                <a:latin typeface="League Spartan" panose="020B0604020202020204" charset="0"/>
              </a:rPr>
              <a:t>               </a:t>
            </a:r>
          </a:p>
          <a:p>
            <a:pPr marL="0" indent="0">
              <a:buNone/>
            </a:pPr>
            <a:endParaRPr lang="en-GB" sz="6900" dirty="0">
              <a:solidFill>
                <a:schemeClr val="tx2"/>
              </a:solidFill>
              <a:latin typeface="League Spartan" panose="020B0604020202020204" charset="0"/>
            </a:endParaRPr>
          </a:p>
          <a:p>
            <a:endParaRPr lang="en-GB" dirty="0"/>
          </a:p>
        </p:txBody>
      </p:sp>
      <p:sp>
        <p:nvSpPr>
          <p:cNvPr id="5" name="TextBox 4">
            <a:extLst>
              <a:ext uri="{FF2B5EF4-FFF2-40B4-BE49-F238E27FC236}">
                <a16:creationId xmlns:a16="http://schemas.microsoft.com/office/drawing/2014/main" id="{132DEEC1-B071-4966-B5E7-8CB342A15BC4}"/>
              </a:ext>
            </a:extLst>
          </p:cNvPr>
          <p:cNvSpPr txBox="1"/>
          <p:nvPr/>
        </p:nvSpPr>
        <p:spPr>
          <a:xfrm>
            <a:off x="4358640" y="8724900"/>
            <a:ext cx="13944600" cy="769441"/>
          </a:xfrm>
          <a:prstGeom prst="rect">
            <a:avLst/>
          </a:prstGeom>
          <a:noFill/>
        </p:spPr>
        <p:txBody>
          <a:bodyPr wrap="square" rtlCol="0">
            <a:spAutoFit/>
          </a:bodyPr>
          <a:lstStyle/>
          <a:p>
            <a:r>
              <a:rPr lang="en-GB" sz="4400" dirty="0">
                <a:solidFill>
                  <a:schemeClr val="tx2"/>
                </a:solidFill>
                <a:latin typeface="League Spartan" panose="020B0604020202020204" charset="0"/>
              </a:rPr>
              <a:t> … and SEN Intervention Funding introduced</a:t>
            </a:r>
          </a:p>
        </p:txBody>
      </p:sp>
    </p:spTree>
    <p:extLst>
      <p:ext uri="{BB962C8B-B14F-4D97-AF65-F5344CB8AC3E}">
        <p14:creationId xmlns:p14="http://schemas.microsoft.com/office/powerpoint/2010/main" val="323414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2882-C044-4367-AB99-B5B3BFBF76DE}"/>
              </a:ext>
            </a:extLst>
          </p:cNvPr>
          <p:cNvSpPr>
            <a:spLocks noGrp="1"/>
          </p:cNvSpPr>
          <p:nvPr>
            <p:ph type="title"/>
          </p:nvPr>
        </p:nvSpPr>
        <p:spPr>
          <a:xfrm>
            <a:off x="457200" y="274638"/>
            <a:ext cx="7162800" cy="9136062"/>
          </a:xfrm>
        </p:spPr>
        <p:txBody>
          <a:bodyPr>
            <a:normAutofit/>
          </a:bodyPr>
          <a:lstStyle/>
          <a:p>
            <a:r>
              <a:rPr lang="en-GB" sz="3200" dirty="0">
                <a:solidFill>
                  <a:schemeClr val="tx2"/>
                </a:solidFill>
                <a:latin typeface="Arial Black" panose="020B0A04020102020204" pitchFamily="34" charset="0"/>
              </a:rPr>
              <a:t>SEND Intervention Funding or EHC Plan ?</a:t>
            </a:r>
            <a:br>
              <a:rPr lang="en-GB" sz="3200" dirty="0">
                <a:solidFill>
                  <a:schemeClr val="tx2"/>
                </a:solidFill>
                <a:latin typeface="Arial Black" panose="020B0A04020102020204" pitchFamily="34" charset="0"/>
              </a:rPr>
            </a:br>
            <a:br>
              <a:rPr lang="en-GB" sz="3200" dirty="0">
                <a:solidFill>
                  <a:schemeClr val="tx2"/>
                </a:solidFill>
                <a:latin typeface="Abadi" panose="020B0604020104020204" pitchFamily="34" charset="0"/>
              </a:rPr>
            </a:br>
            <a:r>
              <a:rPr lang="en-GB" sz="3600" dirty="0">
                <a:solidFill>
                  <a:schemeClr val="tx2"/>
                </a:solidFill>
                <a:latin typeface="Abadi" panose="020B0604020104020204" pitchFamily="34" charset="0"/>
              </a:rPr>
              <a:t>We recognise that funding can be used to support focused intervention which can narrow the gap between the c/</a:t>
            </a:r>
            <a:r>
              <a:rPr lang="en-GB" sz="3600" dirty="0" err="1">
                <a:solidFill>
                  <a:schemeClr val="tx2"/>
                </a:solidFill>
                <a:latin typeface="Abadi" panose="020B0604020104020204" pitchFamily="34" charset="0"/>
              </a:rPr>
              <a:t>yp</a:t>
            </a:r>
            <a:r>
              <a:rPr lang="en-GB" sz="3600" dirty="0">
                <a:solidFill>
                  <a:schemeClr val="tx2"/>
                </a:solidFill>
                <a:latin typeface="Abadi" panose="020B0604020104020204" pitchFamily="34" charset="0"/>
              </a:rPr>
              <a:t> and their peers, which may prevent the need for an EHCP. </a:t>
            </a:r>
            <a:br>
              <a:rPr lang="en-GB" sz="3600" dirty="0">
                <a:solidFill>
                  <a:schemeClr val="tx2"/>
                </a:solidFill>
                <a:latin typeface="Abadi" panose="020B0604020104020204" pitchFamily="34" charset="0"/>
              </a:rPr>
            </a:br>
            <a:br>
              <a:rPr lang="en-GB" sz="3600" dirty="0">
                <a:solidFill>
                  <a:schemeClr val="tx2"/>
                </a:solidFill>
                <a:latin typeface="Abadi" panose="020B0604020104020204" pitchFamily="34" charset="0"/>
              </a:rPr>
            </a:br>
            <a:br>
              <a:rPr lang="en-GB" sz="3600" dirty="0">
                <a:solidFill>
                  <a:schemeClr val="tx2"/>
                </a:solidFill>
                <a:latin typeface="Abadi" panose="020B0604020104020204" pitchFamily="34" charset="0"/>
              </a:rPr>
            </a:br>
            <a:endParaRPr lang="en-GB" sz="3600" dirty="0">
              <a:latin typeface="Abadi" panose="020B0604020104020204" pitchFamily="34" charset="0"/>
            </a:endParaRPr>
          </a:p>
        </p:txBody>
      </p:sp>
      <p:pic>
        <p:nvPicPr>
          <p:cNvPr id="5" name="Content Placeholder 4" descr="Text&#10;&#10;Description automatically generated">
            <a:extLst>
              <a:ext uri="{FF2B5EF4-FFF2-40B4-BE49-F238E27FC236}">
                <a16:creationId xmlns:a16="http://schemas.microsoft.com/office/drawing/2014/main" id="{82ABC863-84F9-4B73-B219-2FE93CD8D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5800" y="-1638300"/>
            <a:ext cx="7786771" cy="11650662"/>
          </a:xfrm>
        </p:spPr>
      </p:pic>
    </p:spTree>
    <p:extLst>
      <p:ext uri="{BB962C8B-B14F-4D97-AF65-F5344CB8AC3E}">
        <p14:creationId xmlns:p14="http://schemas.microsoft.com/office/powerpoint/2010/main" val="194196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1BF8-29FF-443B-A4C4-10BCB41F57DD}"/>
              </a:ext>
            </a:extLst>
          </p:cNvPr>
          <p:cNvSpPr>
            <a:spLocks noGrp="1"/>
          </p:cNvSpPr>
          <p:nvPr>
            <p:ph type="title"/>
          </p:nvPr>
        </p:nvSpPr>
        <p:spPr>
          <a:xfrm>
            <a:off x="457200" y="274638"/>
            <a:ext cx="8939191" cy="8831262"/>
          </a:xfrm>
        </p:spPr>
        <p:txBody>
          <a:bodyPr>
            <a:normAutofit fontScale="90000"/>
          </a:bodyPr>
          <a:lstStyle/>
          <a:p>
            <a:r>
              <a:rPr lang="en-GB" dirty="0">
                <a:solidFill>
                  <a:schemeClr val="tx2"/>
                </a:solidFill>
                <a:latin typeface="Arial Black" panose="020B0A04020102020204" pitchFamily="34" charset="0"/>
              </a:rPr>
              <a:t>SEND Intervention Funding or </a:t>
            </a:r>
            <a:br>
              <a:rPr lang="en-GB" dirty="0">
                <a:solidFill>
                  <a:schemeClr val="tx2"/>
                </a:solidFill>
                <a:latin typeface="Arial Black" panose="020B0A04020102020204" pitchFamily="34" charset="0"/>
              </a:rPr>
            </a:br>
            <a:r>
              <a:rPr lang="en-GB" dirty="0">
                <a:solidFill>
                  <a:schemeClr val="tx2"/>
                </a:solidFill>
                <a:latin typeface="Arial Black" panose="020B0A04020102020204" pitchFamily="34" charset="0"/>
              </a:rPr>
              <a:t>EHC Plan ?</a:t>
            </a:r>
            <a:br>
              <a:rPr lang="en-GB" dirty="0">
                <a:solidFill>
                  <a:schemeClr val="tx2"/>
                </a:solidFill>
                <a:latin typeface="Arial Black" panose="020B0A04020102020204" pitchFamily="34" charset="0"/>
              </a:rPr>
            </a:br>
            <a:r>
              <a:rPr lang="en-GB" sz="4000" dirty="0">
                <a:solidFill>
                  <a:schemeClr val="tx2"/>
                </a:solidFill>
                <a:latin typeface="Abadi" panose="020B0604020104020204" pitchFamily="34" charset="0"/>
              </a:rPr>
              <a:t>SEN intervention funding may be appropriate when longevity of need is not known or there are environmental factors affecting presentation. Examples:</a:t>
            </a:r>
            <a:br>
              <a:rPr lang="en-GB" sz="4000" dirty="0">
                <a:solidFill>
                  <a:schemeClr val="tx2"/>
                </a:solidFill>
                <a:latin typeface="Abadi" panose="020B0604020104020204" pitchFamily="34" charset="0"/>
              </a:rPr>
            </a:br>
            <a:r>
              <a:rPr lang="en-GB" sz="4000" dirty="0">
                <a:solidFill>
                  <a:schemeClr val="tx2"/>
                </a:solidFill>
                <a:latin typeface="Abadi" panose="020B0604020104020204" pitchFamily="34" charset="0"/>
              </a:rPr>
              <a:t>* a young child or newly identified need</a:t>
            </a:r>
            <a:br>
              <a:rPr lang="en-GB" sz="4000" dirty="0">
                <a:solidFill>
                  <a:schemeClr val="tx2"/>
                </a:solidFill>
                <a:latin typeface="Abadi" panose="020B0604020104020204" pitchFamily="34" charset="0"/>
              </a:rPr>
            </a:br>
            <a:r>
              <a:rPr lang="en-GB" sz="4000" dirty="0">
                <a:solidFill>
                  <a:schemeClr val="tx2"/>
                </a:solidFill>
                <a:latin typeface="Abadi" panose="020B0604020104020204" pitchFamily="34" charset="0"/>
              </a:rPr>
              <a:t>* need for support during up and coming transition times (starting school and moving to high school)</a:t>
            </a:r>
            <a:br>
              <a:rPr lang="en-GB" sz="4000" dirty="0">
                <a:solidFill>
                  <a:schemeClr val="tx2"/>
                </a:solidFill>
                <a:latin typeface="Abadi" panose="020B0604020104020204" pitchFamily="34" charset="0"/>
              </a:rPr>
            </a:br>
            <a:r>
              <a:rPr lang="en-GB" sz="4000" dirty="0">
                <a:solidFill>
                  <a:schemeClr val="tx2"/>
                </a:solidFill>
                <a:latin typeface="Abadi" panose="020B0604020104020204" pitchFamily="34" charset="0"/>
              </a:rPr>
              <a:t>* an environmental change in family circumstances that may be impacting on performance such as bereavement or frequent change of school</a:t>
            </a:r>
            <a:endParaRPr lang="en-GB" sz="4000" dirty="0"/>
          </a:p>
        </p:txBody>
      </p:sp>
      <p:pic>
        <p:nvPicPr>
          <p:cNvPr id="4" name="Content Placeholder 3">
            <a:extLst>
              <a:ext uri="{FF2B5EF4-FFF2-40B4-BE49-F238E27FC236}">
                <a16:creationId xmlns:a16="http://schemas.microsoft.com/office/drawing/2014/main" id="{40D71D85-DB3B-4693-B1A2-383C11529EA5}"/>
              </a:ext>
            </a:extLst>
          </p:cNvPr>
          <p:cNvPicPr>
            <a:picLocks noGrp="1" noChangeAspect="1"/>
          </p:cNvPicPr>
          <p:nvPr>
            <p:ph idx="1"/>
          </p:nvPr>
        </p:nvPicPr>
        <p:blipFill>
          <a:blip r:embed="rId2"/>
          <a:stretch>
            <a:fillRect/>
          </a:stretch>
        </p:blipFill>
        <p:spPr>
          <a:xfrm>
            <a:off x="9396391" y="57150"/>
            <a:ext cx="8419169" cy="10172700"/>
          </a:xfrm>
          <a:prstGeom prst="rect">
            <a:avLst/>
          </a:prstGeom>
        </p:spPr>
      </p:pic>
    </p:spTree>
    <p:extLst>
      <p:ext uri="{BB962C8B-B14F-4D97-AF65-F5344CB8AC3E}">
        <p14:creationId xmlns:p14="http://schemas.microsoft.com/office/powerpoint/2010/main" val="2868846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A338598E522C4F9AF591EB76D7572B" ma:contentTypeVersion="5" ma:contentTypeDescription="Create a new document." ma:contentTypeScope="" ma:versionID="4b7d60a1ae69171c68812b66224ede94">
  <xsd:schema xmlns:xsd="http://www.w3.org/2001/XMLSchema" xmlns:xs="http://www.w3.org/2001/XMLSchema" xmlns:p="http://schemas.microsoft.com/office/2006/metadata/properties" xmlns:ns3="da8a1aeb-d36d-4640-9778-ae67b7747c7a" xmlns:ns4="fa34ced3-5bbf-4f1e-a893-d9c435b326e9" targetNamespace="http://schemas.microsoft.com/office/2006/metadata/properties" ma:root="true" ma:fieldsID="e53139befbe4d36c6083c81ba6037afb" ns3:_="" ns4:_="">
    <xsd:import namespace="da8a1aeb-d36d-4640-9778-ae67b7747c7a"/>
    <xsd:import namespace="fa34ced3-5bbf-4f1e-a893-d9c435b326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a1aeb-d36d-4640-9778-ae67b7747c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34ced3-5bbf-4f1e-a893-d9c435b326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6853D-7428-4450-8FCC-8BA036D5E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a1aeb-d36d-4640-9778-ae67b7747c7a"/>
    <ds:schemaRef ds:uri="fa34ced3-5bbf-4f1e-a893-d9c435b32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5BC840-6270-409D-B9E8-A36B7DE5F582}">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fa34ced3-5bbf-4f1e-a893-d9c435b326e9"/>
    <ds:schemaRef ds:uri="da8a1aeb-d36d-4640-9778-ae67b7747c7a"/>
    <ds:schemaRef ds:uri="http://www.w3.org/XML/1998/namespace"/>
  </ds:schemaRefs>
</ds:datastoreItem>
</file>

<file path=customXml/itemProps3.xml><?xml version="1.0" encoding="utf-8"?>
<ds:datastoreItem xmlns:ds="http://schemas.openxmlformats.org/officeDocument/2006/customXml" ds:itemID="{C4C2E8F8-9779-4277-B6E8-42A6EE076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3793</TotalTime>
  <Words>787</Words>
  <Application>Microsoft Office PowerPoint</Application>
  <PresentationFormat>Custom</PresentationFormat>
  <Paragraphs>52</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Abadi</vt:lpstr>
      <vt:lpstr>Calibri</vt:lpstr>
      <vt:lpstr>League Spartan</vt:lpstr>
      <vt:lpstr>Arial Black</vt:lpstr>
      <vt:lpstr>Arial</vt:lpstr>
      <vt:lpstr>Office Theme</vt:lpstr>
      <vt:lpstr>1_Office Theme</vt:lpstr>
      <vt:lpstr>PowerPoint Presentation</vt:lpstr>
      <vt:lpstr>New Developments within SENA</vt:lpstr>
      <vt:lpstr>New Developments within SENA cont</vt:lpstr>
      <vt:lpstr>High Needs Funding Top up funding</vt:lpstr>
      <vt:lpstr>Funding Reminder:</vt:lpstr>
      <vt:lpstr>High Needs Funding – Our Long Term Aim</vt:lpstr>
      <vt:lpstr>Top Up Funding to cease…</vt:lpstr>
      <vt:lpstr>SEND Intervention Funding or EHC Plan ?  We recognise that funding can be used to support focused intervention which can narrow the gap between the c/yp and their peers, which may prevent the need for an EHCP.    </vt:lpstr>
      <vt:lpstr>SEND Intervention Funding or  EHC Plan ? SEN intervention funding may be appropriate when longevity of need is not known or there are environmental factors affecting presentation. Examples: * a young child or newly identified need * need for support during up and coming transition times (starting school and moving to high school) * an environmental change in family circumstances that may be impacting on performance such as bereavement or frequent change of school</vt:lpstr>
      <vt:lpstr>New Request for  EHC Needs Assessment</vt:lpstr>
      <vt:lpstr>New Request for  EHC Needs Assessment</vt:lpstr>
      <vt:lpstr>New Request for  EHC Needs Assessment</vt:lpstr>
      <vt:lpstr>New Request for  EHC Needs Assessment</vt:lpstr>
      <vt:lpstr>New Request for  EHC Needs Assessment</vt:lpstr>
      <vt:lpstr>New Request for  EHC Needs Assessment</vt:lpstr>
      <vt:lpstr>New Request for  SEND Intervention Funding</vt:lpstr>
      <vt:lpstr>New Request for  SEND Intervention Funding</vt:lpstr>
      <vt:lpstr>New Request for  SEND Intervention Funding</vt:lpstr>
      <vt:lpstr>New Request for  SEND Intervention Funding</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Circus Opening Night Cool Presentation</dc:title>
  <dc:creator>Joanna Morrison</dc:creator>
  <cp:lastModifiedBy>Adrian Stephenson</cp:lastModifiedBy>
  <cp:revision>117</cp:revision>
  <dcterms:created xsi:type="dcterms:W3CDTF">2006-08-16T00:00:00Z</dcterms:created>
  <dcterms:modified xsi:type="dcterms:W3CDTF">2021-04-21T12:31:45Z</dcterms:modified>
  <dc:identifier>DADtiL2B2zM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0x01010045A338598E522C4F9AF591EB76D7572B</vt:lpwstr>
  </property>
</Properties>
</file>