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8"/>
  </p:notesMasterIdLst>
  <p:sldIdLst>
    <p:sldId id="256" r:id="rId2"/>
    <p:sldId id="277" r:id="rId3"/>
    <p:sldId id="268" r:id="rId4"/>
    <p:sldId id="271" r:id="rId5"/>
    <p:sldId id="259" r:id="rId6"/>
    <p:sldId id="260" r:id="rId7"/>
    <p:sldId id="261" r:id="rId8"/>
    <p:sldId id="266" r:id="rId9"/>
    <p:sldId id="267" r:id="rId10"/>
    <p:sldId id="270" r:id="rId11"/>
    <p:sldId id="269" r:id="rId12"/>
    <p:sldId id="263" r:id="rId13"/>
    <p:sldId id="276" r:id="rId14"/>
    <p:sldId id="257" r:id="rId15"/>
    <p:sldId id="272" r:id="rId16"/>
    <p:sldId id="264" r:id="rId17"/>
    <p:sldId id="285" r:id="rId18"/>
    <p:sldId id="283" r:id="rId19"/>
    <p:sldId id="281" r:id="rId20"/>
    <p:sldId id="278" r:id="rId21"/>
    <p:sldId id="284" r:id="rId22"/>
    <p:sldId id="282" r:id="rId23"/>
    <p:sldId id="265" r:id="rId24"/>
    <p:sldId id="273" r:id="rId25"/>
    <p:sldId id="274" r:id="rId26"/>
    <p:sldId id="27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49ECAC-CB1E-441A-B65A-601994F97936}" type="doc">
      <dgm:prSet loTypeId="urn:microsoft.com/office/officeart/2005/8/layout/radial5" loCatId="cycle" qsTypeId="urn:microsoft.com/office/officeart/2005/8/quickstyle/simple1#1" qsCatId="simple" csTypeId="urn:microsoft.com/office/officeart/2005/8/colors/accent1_2#1" csCatId="accent1" phldr="1"/>
      <dgm:spPr/>
      <dgm:t>
        <a:bodyPr/>
        <a:lstStyle/>
        <a:p>
          <a:endParaRPr lang="en-GB"/>
        </a:p>
      </dgm:t>
    </dgm:pt>
    <dgm:pt modelId="{1C00291A-82A5-4966-9935-CEBA0C05B7B8}">
      <dgm:prSet phldrT="[Text]"/>
      <dgm:spPr>
        <a:xfrm>
          <a:off x="3276623" y="2135756"/>
          <a:ext cx="1521993" cy="1521993"/>
        </a:xfrm>
        <a:blipFill rotWithShape="0">
          <a:blip xmlns:r="http://schemas.openxmlformats.org/officeDocument/2006/relationships" r:embed="rId1"/>
          <a:stretch>
            <a:fillRect/>
          </a:stretch>
        </a:blipFill>
        <a:ln w="25400" cap="flat" cmpd="sng" algn="ctr">
          <a:solidFill>
            <a:sysClr val="window" lastClr="FFFFFF">
              <a:hueOff val="0"/>
              <a:satOff val="0"/>
              <a:lumOff val="0"/>
              <a:alphaOff val="0"/>
            </a:sysClr>
          </a:solidFill>
          <a:prstDash val="solid"/>
        </a:ln>
        <a:effectLst/>
      </dgm:spPr>
      <dgm:t>
        <a:bodyPr/>
        <a:lstStyle/>
        <a:p>
          <a:pPr algn="ctr"/>
          <a:endParaRPr lang="en-GB" b="1" i="1" dirty="0">
            <a:solidFill>
              <a:sysClr val="window" lastClr="FFFFFF"/>
            </a:solidFill>
            <a:latin typeface="Calibri"/>
            <a:ea typeface="+mn-ea"/>
            <a:cs typeface="+mn-cs"/>
          </a:endParaRPr>
        </a:p>
      </dgm:t>
    </dgm:pt>
    <dgm:pt modelId="{B941149C-68CA-421A-BC51-87D4AF675910}" type="parTrans" cxnId="{59F44571-6C01-4CBE-8A3D-544143DA2C9A}">
      <dgm:prSet/>
      <dgm:spPr/>
      <dgm:t>
        <a:bodyPr/>
        <a:lstStyle/>
        <a:p>
          <a:endParaRPr lang="en-GB"/>
        </a:p>
      </dgm:t>
    </dgm:pt>
    <dgm:pt modelId="{34822690-A0A2-4A36-8A5C-C68941FE8B1A}" type="sibTrans" cxnId="{59F44571-6C01-4CBE-8A3D-544143DA2C9A}">
      <dgm:prSet/>
      <dgm:spPr/>
      <dgm:t>
        <a:bodyPr/>
        <a:lstStyle/>
        <a:p>
          <a:endParaRPr lang="en-GB"/>
        </a:p>
      </dgm:t>
    </dgm:pt>
    <dgm:pt modelId="{71FAB8BA-785E-4342-8838-9F2700D5002B}">
      <dgm:prSet phldrT="[Text]"/>
      <dgm:spPr>
        <a:xfrm>
          <a:off x="3276623" y="3740"/>
          <a:ext cx="1521993" cy="1521993"/>
        </a:xfrm>
        <a:solidFill>
          <a:srgbClr val="31B6F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GB" b="1" dirty="0">
              <a:solidFill>
                <a:srgbClr val="000099"/>
              </a:solidFill>
              <a:latin typeface="Calibri"/>
              <a:ea typeface="+mn-ea"/>
              <a:cs typeface="+mn-cs"/>
            </a:rPr>
            <a:t>Assess</a:t>
          </a:r>
        </a:p>
      </dgm:t>
    </dgm:pt>
    <dgm:pt modelId="{9FAA1A9A-C9BB-4B2A-84B8-C56A29D64B5C}" type="parTrans" cxnId="{3EEDC338-A07D-4319-BE79-DFD6E34D2F09}">
      <dgm:prSet/>
      <dgm:spPr>
        <a:xfrm rot="16200000">
          <a:off x="3875964" y="1581157"/>
          <a:ext cx="323311" cy="517477"/>
        </a:xfrm>
        <a:solidFill>
          <a:srgbClr val="31B6FD">
            <a:tint val="60000"/>
            <a:hueOff val="0"/>
            <a:satOff val="0"/>
            <a:lumOff val="0"/>
            <a:alphaOff val="0"/>
          </a:srgbClr>
        </a:solidFill>
        <a:ln>
          <a:noFill/>
        </a:ln>
        <a:effectLst/>
      </dgm:spPr>
      <dgm:t>
        <a:bodyPr/>
        <a:lstStyle/>
        <a:p>
          <a:endParaRPr lang="en-GB">
            <a:solidFill>
              <a:sysClr val="window" lastClr="FFFFFF"/>
            </a:solidFill>
            <a:latin typeface="Calibri"/>
            <a:ea typeface="+mn-ea"/>
            <a:cs typeface="+mn-cs"/>
          </a:endParaRPr>
        </a:p>
      </dgm:t>
    </dgm:pt>
    <dgm:pt modelId="{3C1772BD-EE54-4308-A842-BEB16DC55682}" type="sibTrans" cxnId="{3EEDC338-A07D-4319-BE79-DFD6E34D2F09}">
      <dgm:prSet/>
      <dgm:spPr/>
      <dgm:t>
        <a:bodyPr/>
        <a:lstStyle/>
        <a:p>
          <a:endParaRPr lang="en-GB"/>
        </a:p>
      </dgm:t>
    </dgm:pt>
    <dgm:pt modelId="{64A8DE84-0BD8-4D86-B95C-640314635FE2}">
      <dgm:prSet phldrT="[Text]"/>
      <dgm:spPr>
        <a:xfrm>
          <a:off x="5408639" y="2135756"/>
          <a:ext cx="1521993" cy="1521993"/>
        </a:xfrm>
        <a:solidFill>
          <a:srgbClr val="FFFF00"/>
        </a:solidFill>
        <a:ln w="25400" cap="flat" cmpd="sng" algn="ctr">
          <a:solidFill>
            <a:sysClr val="window" lastClr="FFFFFF">
              <a:hueOff val="0"/>
              <a:satOff val="0"/>
              <a:lumOff val="0"/>
              <a:alphaOff val="0"/>
            </a:sysClr>
          </a:solidFill>
          <a:prstDash val="solid"/>
        </a:ln>
        <a:effectLst/>
      </dgm:spPr>
      <dgm:t>
        <a:bodyPr/>
        <a:lstStyle/>
        <a:p>
          <a:r>
            <a:rPr lang="en-GB" b="1" dirty="0">
              <a:solidFill>
                <a:srgbClr val="000099"/>
              </a:solidFill>
              <a:latin typeface="Calibri"/>
              <a:ea typeface="+mn-ea"/>
              <a:cs typeface="+mn-cs"/>
            </a:rPr>
            <a:t>Plan</a:t>
          </a:r>
        </a:p>
      </dgm:t>
    </dgm:pt>
    <dgm:pt modelId="{083F3DE0-E363-476D-9FF2-0EAB9C0C6F47}" type="parTrans" cxnId="{6A7595B5-91B8-4893-9C1F-30BDE908BE7A}">
      <dgm:prSet/>
      <dgm:spPr>
        <a:xfrm>
          <a:off x="4932821" y="2638014"/>
          <a:ext cx="323311" cy="517477"/>
        </a:xfrm>
        <a:solidFill>
          <a:srgbClr val="31B6FD">
            <a:tint val="60000"/>
            <a:hueOff val="0"/>
            <a:satOff val="0"/>
            <a:lumOff val="0"/>
            <a:alphaOff val="0"/>
          </a:srgbClr>
        </a:solidFill>
        <a:ln>
          <a:noFill/>
        </a:ln>
        <a:effectLst/>
      </dgm:spPr>
      <dgm:t>
        <a:bodyPr/>
        <a:lstStyle/>
        <a:p>
          <a:endParaRPr lang="en-GB">
            <a:solidFill>
              <a:sysClr val="window" lastClr="FFFFFF"/>
            </a:solidFill>
            <a:latin typeface="Calibri"/>
            <a:ea typeface="+mn-ea"/>
            <a:cs typeface="+mn-cs"/>
          </a:endParaRPr>
        </a:p>
      </dgm:t>
    </dgm:pt>
    <dgm:pt modelId="{C0FC8374-4507-4BD8-A313-5C920B8BFC14}" type="sibTrans" cxnId="{6A7595B5-91B8-4893-9C1F-30BDE908BE7A}">
      <dgm:prSet/>
      <dgm:spPr/>
      <dgm:t>
        <a:bodyPr/>
        <a:lstStyle/>
        <a:p>
          <a:endParaRPr lang="en-GB"/>
        </a:p>
      </dgm:t>
    </dgm:pt>
    <dgm:pt modelId="{8A4554B9-3597-422B-A4C4-62FE00C9D475}">
      <dgm:prSet phldrT="[Text]"/>
      <dgm:spPr>
        <a:xfrm>
          <a:off x="3276623" y="4267772"/>
          <a:ext cx="1521993" cy="1521993"/>
        </a:xfrm>
        <a:solidFill>
          <a:srgbClr val="FF0000"/>
        </a:solidFill>
        <a:ln w="25400" cap="flat" cmpd="sng" algn="ctr">
          <a:solidFill>
            <a:sysClr val="window" lastClr="FFFFFF">
              <a:hueOff val="0"/>
              <a:satOff val="0"/>
              <a:lumOff val="0"/>
              <a:alphaOff val="0"/>
            </a:sysClr>
          </a:solidFill>
          <a:prstDash val="solid"/>
        </a:ln>
        <a:effectLst/>
      </dgm:spPr>
      <dgm:t>
        <a:bodyPr/>
        <a:lstStyle/>
        <a:p>
          <a:r>
            <a:rPr lang="en-GB" b="1" dirty="0">
              <a:solidFill>
                <a:srgbClr val="000099"/>
              </a:solidFill>
              <a:latin typeface="Calibri"/>
              <a:ea typeface="+mn-ea"/>
              <a:cs typeface="+mn-cs"/>
            </a:rPr>
            <a:t>Do</a:t>
          </a:r>
        </a:p>
      </dgm:t>
    </dgm:pt>
    <dgm:pt modelId="{28B15EAA-072A-47E7-A3AD-66F8C378193E}" type="parTrans" cxnId="{A3887515-3BE9-42A9-87BE-E35B4C855BC2}">
      <dgm:prSet/>
      <dgm:spPr>
        <a:xfrm rot="5400000">
          <a:off x="3875964" y="3694872"/>
          <a:ext cx="323311" cy="517477"/>
        </a:xfrm>
        <a:solidFill>
          <a:srgbClr val="31B6FD">
            <a:tint val="60000"/>
            <a:hueOff val="0"/>
            <a:satOff val="0"/>
            <a:lumOff val="0"/>
            <a:alphaOff val="0"/>
          </a:srgbClr>
        </a:solidFill>
        <a:ln>
          <a:noFill/>
        </a:ln>
        <a:effectLst/>
      </dgm:spPr>
      <dgm:t>
        <a:bodyPr/>
        <a:lstStyle/>
        <a:p>
          <a:endParaRPr lang="en-GB">
            <a:solidFill>
              <a:sysClr val="window" lastClr="FFFFFF"/>
            </a:solidFill>
            <a:latin typeface="Calibri"/>
            <a:ea typeface="+mn-ea"/>
            <a:cs typeface="+mn-cs"/>
          </a:endParaRPr>
        </a:p>
      </dgm:t>
    </dgm:pt>
    <dgm:pt modelId="{10384877-C2D4-4F2F-9412-E1DAA16EB936}" type="sibTrans" cxnId="{A3887515-3BE9-42A9-87BE-E35B4C855BC2}">
      <dgm:prSet/>
      <dgm:spPr/>
      <dgm:t>
        <a:bodyPr/>
        <a:lstStyle/>
        <a:p>
          <a:endParaRPr lang="en-GB"/>
        </a:p>
      </dgm:t>
    </dgm:pt>
    <dgm:pt modelId="{00A26E38-3375-4DDE-9BE6-CC77464771A9}">
      <dgm:prSet phldrT="[Text]"/>
      <dgm:spPr>
        <a:xfrm>
          <a:off x="1144607" y="2135756"/>
          <a:ext cx="1521993" cy="1521993"/>
        </a:xfrm>
        <a:solidFill>
          <a:srgbClr val="92D050"/>
        </a:solidFill>
        <a:ln w="25400" cap="flat" cmpd="sng" algn="ctr">
          <a:solidFill>
            <a:sysClr val="window" lastClr="FFFFFF">
              <a:hueOff val="0"/>
              <a:satOff val="0"/>
              <a:lumOff val="0"/>
              <a:alphaOff val="0"/>
            </a:sysClr>
          </a:solidFill>
          <a:prstDash val="solid"/>
        </a:ln>
        <a:effectLst/>
      </dgm:spPr>
      <dgm:t>
        <a:bodyPr/>
        <a:lstStyle/>
        <a:p>
          <a:r>
            <a:rPr lang="en-GB" b="1" dirty="0">
              <a:solidFill>
                <a:srgbClr val="000099"/>
              </a:solidFill>
              <a:latin typeface="Calibri"/>
              <a:ea typeface="+mn-ea"/>
              <a:cs typeface="+mn-cs"/>
            </a:rPr>
            <a:t>Review</a:t>
          </a:r>
        </a:p>
      </dgm:t>
    </dgm:pt>
    <dgm:pt modelId="{3B0FD88D-AD0D-4E9B-8923-C545BBC08B5D}" type="parTrans" cxnId="{53EDE4D6-F175-40A9-814A-EB91CF4C1260}">
      <dgm:prSet/>
      <dgm:spPr>
        <a:xfrm rot="10800000">
          <a:off x="2819106" y="2638014"/>
          <a:ext cx="323311" cy="517477"/>
        </a:xfrm>
        <a:solidFill>
          <a:srgbClr val="31B6FD">
            <a:tint val="60000"/>
            <a:hueOff val="0"/>
            <a:satOff val="0"/>
            <a:lumOff val="0"/>
            <a:alphaOff val="0"/>
          </a:srgbClr>
        </a:solidFill>
        <a:ln>
          <a:noFill/>
        </a:ln>
        <a:effectLst/>
      </dgm:spPr>
      <dgm:t>
        <a:bodyPr/>
        <a:lstStyle/>
        <a:p>
          <a:endParaRPr lang="en-GB">
            <a:solidFill>
              <a:sysClr val="window" lastClr="FFFFFF"/>
            </a:solidFill>
            <a:latin typeface="Calibri"/>
            <a:ea typeface="+mn-ea"/>
            <a:cs typeface="+mn-cs"/>
          </a:endParaRPr>
        </a:p>
      </dgm:t>
    </dgm:pt>
    <dgm:pt modelId="{F012EC70-7890-45E5-92B2-EAB62E4C6728}" type="sibTrans" cxnId="{53EDE4D6-F175-40A9-814A-EB91CF4C1260}">
      <dgm:prSet/>
      <dgm:spPr/>
      <dgm:t>
        <a:bodyPr/>
        <a:lstStyle/>
        <a:p>
          <a:endParaRPr lang="en-GB"/>
        </a:p>
      </dgm:t>
    </dgm:pt>
    <dgm:pt modelId="{CAE3BB78-029B-42F5-99AB-305EEDD9448D}" type="pres">
      <dgm:prSet presAssocID="{1149ECAC-CB1E-441A-B65A-601994F97936}" presName="Name0" presStyleCnt="0">
        <dgm:presLayoutVars>
          <dgm:chMax val="1"/>
          <dgm:dir/>
          <dgm:animLvl val="ctr"/>
          <dgm:resizeHandles val="exact"/>
        </dgm:presLayoutVars>
      </dgm:prSet>
      <dgm:spPr/>
    </dgm:pt>
    <dgm:pt modelId="{8E0EA997-67DE-4345-BF34-B62F56095804}" type="pres">
      <dgm:prSet presAssocID="{1C00291A-82A5-4966-9935-CEBA0C05B7B8}" presName="centerShape" presStyleLbl="node0" presStyleIdx="0" presStyleCnt="1" custScaleX="167772" custScaleY="162571"/>
      <dgm:spPr>
        <a:prstGeom prst="ellipse">
          <a:avLst/>
        </a:prstGeom>
      </dgm:spPr>
    </dgm:pt>
    <dgm:pt modelId="{A80E7165-17DF-4FF5-BFD9-44B7B55806D5}" type="pres">
      <dgm:prSet presAssocID="{9FAA1A9A-C9BB-4B2A-84B8-C56A29D64B5C}" presName="parTrans" presStyleLbl="sibTrans2D1" presStyleIdx="0" presStyleCnt="4"/>
      <dgm:spPr>
        <a:prstGeom prst="rightArrow">
          <a:avLst>
            <a:gd name="adj1" fmla="val 60000"/>
            <a:gd name="adj2" fmla="val 50000"/>
          </a:avLst>
        </a:prstGeom>
      </dgm:spPr>
    </dgm:pt>
    <dgm:pt modelId="{C176B361-9D7C-42B4-9621-D7A62E96A66F}" type="pres">
      <dgm:prSet presAssocID="{9FAA1A9A-C9BB-4B2A-84B8-C56A29D64B5C}" presName="connectorText" presStyleLbl="sibTrans2D1" presStyleIdx="0" presStyleCnt="4"/>
      <dgm:spPr/>
    </dgm:pt>
    <dgm:pt modelId="{C3540644-AE12-491D-A8EB-C1B5404856A3}" type="pres">
      <dgm:prSet presAssocID="{71FAB8BA-785E-4342-8838-9F2700D5002B}" presName="node" presStyleLbl="node1" presStyleIdx="0" presStyleCnt="4">
        <dgm:presLayoutVars>
          <dgm:bulletEnabled val="1"/>
        </dgm:presLayoutVars>
      </dgm:prSet>
      <dgm:spPr>
        <a:prstGeom prst="ellipse">
          <a:avLst/>
        </a:prstGeom>
      </dgm:spPr>
    </dgm:pt>
    <dgm:pt modelId="{19FF0C55-6065-4723-A969-8CBFAFB286E9}" type="pres">
      <dgm:prSet presAssocID="{083F3DE0-E363-476D-9FF2-0EAB9C0C6F47}" presName="parTrans" presStyleLbl="sibTrans2D1" presStyleIdx="1" presStyleCnt="4"/>
      <dgm:spPr>
        <a:prstGeom prst="rightArrow">
          <a:avLst>
            <a:gd name="adj1" fmla="val 60000"/>
            <a:gd name="adj2" fmla="val 50000"/>
          </a:avLst>
        </a:prstGeom>
      </dgm:spPr>
    </dgm:pt>
    <dgm:pt modelId="{04D3D0ED-C078-4936-9919-D6AE9B6BBDAF}" type="pres">
      <dgm:prSet presAssocID="{083F3DE0-E363-476D-9FF2-0EAB9C0C6F47}" presName="connectorText" presStyleLbl="sibTrans2D1" presStyleIdx="1" presStyleCnt="4"/>
      <dgm:spPr/>
    </dgm:pt>
    <dgm:pt modelId="{B77EDAD3-169C-47AC-A73F-6F77D59BD1A0}" type="pres">
      <dgm:prSet presAssocID="{64A8DE84-0BD8-4D86-B95C-640314635FE2}" presName="node" presStyleLbl="node1" presStyleIdx="1" presStyleCnt="4">
        <dgm:presLayoutVars>
          <dgm:bulletEnabled val="1"/>
        </dgm:presLayoutVars>
      </dgm:prSet>
      <dgm:spPr>
        <a:prstGeom prst="ellipse">
          <a:avLst/>
        </a:prstGeom>
      </dgm:spPr>
    </dgm:pt>
    <dgm:pt modelId="{ED2B9F0E-80D8-4F73-BF54-6BC950F7381A}" type="pres">
      <dgm:prSet presAssocID="{28B15EAA-072A-47E7-A3AD-66F8C378193E}" presName="parTrans" presStyleLbl="sibTrans2D1" presStyleIdx="2" presStyleCnt="4"/>
      <dgm:spPr>
        <a:prstGeom prst="rightArrow">
          <a:avLst>
            <a:gd name="adj1" fmla="val 60000"/>
            <a:gd name="adj2" fmla="val 50000"/>
          </a:avLst>
        </a:prstGeom>
      </dgm:spPr>
    </dgm:pt>
    <dgm:pt modelId="{4F9CC460-EC1A-424E-B780-7D9209303D32}" type="pres">
      <dgm:prSet presAssocID="{28B15EAA-072A-47E7-A3AD-66F8C378193E}" presName="connectorText" presStyleLbl="sibTrans2D1" presStyleIdx="2" presStyleCnt="4"/>
      <dgm:spPr/>
    </dgm:pt>
    <dgm:pt modelId="{52158FB5-6302-4991-BA15-9486F77AD8A3}" type="pres">
      <dgm:prSet presAssocID="{8A4554B9-3597-422B-A4C4-62FE00C9D475}" presName="node" presStyleLbl="node1" presStyleIdx="2" presStyleCnt="4">
        <dgm:presLayoutVars>
          <dgm:bulletEnabled val="1"/>
        </dgm:presLayoutVars>
      </dgm:prSet>
      <dgm:spPr>
        <a:prstGeom prst="ellipse">
          <a:avLst/>
        </a:prstGeom>
      </dgm:spPr>
    </dgm:pt>
    <dgm:pt modelId="{4E6851C5-4147-47D0-8C8A-922F970C9CC4}" type="pres">
      <dgm:prSet presAssocID="{3B0FD88D-AD0D-4E9B-8923-C545BBC08B5D}" presName="parTrans" presStyleLbl="sibTrans2D1" presStyleIdx="3" presStyleCnt="4"/>
      <dgm:spPr>
        <a:prstGeom prst="rightArrow">
          <a:avLst>
            <a:gd name="adj1" fmla="val 60000"/>
            <a:gd name="adj2" fmla="val 50000"/>
          </a:avLst>
        </a:prstGeom>
      </dgm:spPr>
    </dgm:pt>
    <dgm:pt modelId="{874B9CDB-FA99-434D-A79E-EC0E77386ACB}" type="pres">
      <dgm:prSet presAssocID="{3B0FD88D-AD0D-4E9B-8923-C545BBC08B5D}" presName="connectorText" presStyleLbl="sibTrans2D1" presStyleIdx="3" presStyleCnt="4"/>
      <dgm:spPr/>
    </dgm:pt>
    <dgm:pt modelId="{4B9B42F5-5244-4EED-A0FE-E7D2D55DD9D5}" type="pres">
      <dgm:prSet presAssocID="{00A26E38-3375-4DDE-9BE6-CC77464771A9}" presName="node" presStyleLbl="node1" presStyleIdx="3" presStyleCnt="4">
        <dgm:presLayoutVars>
          <dgm:bulletEnabled val="1"/>
        </dgm:presLayoutVars>
      </dgm:prSet>
      <dgm:spPr>
        <a:prstGeom prst="ellipse">
          <a:avLst/>
        </a:prstGeom>
      </dgm:spPr>
    </dgm:pt>
  </dgm:ptLst>
  <dgm:cxnLst>
    <dgm:cxn modelId="{A39EDD09-EFF6-446A-9F3F-61D175E47A64}" type="presOf" srcId="{083F3DE0-E363-476D-9FF2-0EAB9C0C6F47}" destId="{04D3D0ED-C078-4936-9919-D6AE9B6BBDAF}" srcOrd="1" destOrd="0" presId="urn:microsoft.com/office/officeart/2005/8/layout/radial5"/>
    <dgm:cxn modelId="{A3887515-3BE9-42A9-87BE-E35B4C855BC2}" srcId="{1C00291A-82A5-4966-9935-CEBA0C05B7B8}" destId="{8A4554B9-3597-422B-A4C4-62FE00C9D475}" srcOrd="2" destOrd="0" parTransId="{28B15EAA-072A-47E7-A3AD-66F8C378193E}" sibTransId="{10384877-C2D4-4F2F-9412-E1DAA16EB936}"/>
    <dgm:cxn modelId="{27D82123-82D9-489C-A9EE-C666EA7E9DBA}" type="presOf" srcId="{3B0FD88D-AD0D-4E9B-8923-C545BBC08B5D}" destId="{874B9CDB-FA99-434D-A79E-EC0E77386ACB}" srcOrd="1" destOrd="0" presId="urn:microsoft.com/office/officeart/2005/8/layout/radial5"/>
    <dgm:cxn modelId="{3EEDC338-A07D-4319-BE79-DFD6E34D2F09}" srcId="{1C00291A-82A5-4966-9935-CEBA0C05B7B8}" destId="{71FAB8BA-785E-4342-8838-9F2700D5002B}" srcOrd="0" destOrd="0" parTransId="{9FAA1A9A-C9BB-4B2A-84B8-C56A29D64B5C}" sibTransId="{3C1772BD-EE54-4308-A842-BEB16DC55682}"/>
    <dgm:cxn modelId="{0B388C40-159A-40A0-8D9F-2494BAE1DC18}" type="presOf" srcId="{28B15EAA-072A-47E7-A3AD-66F8C378193E}" destId="{4F9CC460-EC1A-424E-B780-7D9209303D32}" srcOrd="1" destOrd="0" presId="urn:microsoft.com/office/officeart/2005/8/layout/radial5"/>
    <dgm:cxn modelId="{0EAA1443-D381-4213-A06C-38B173D2D6AE}" type="presOf" srcId="{9FAA1A9A-C9BB-4B2A-84B8-C56A29D64B5C}" destId="{A80E7165-17DF-4FF5-BFD9-44B7B55806D5}" srcOrd="0" destOrd="0" presId="urn:microsoft.com/office/officeart/2005/8/layout/radial5"/>
    <dgm:cxn modelId="{2ED77B64-36C0-4036-B1E3-3FC7085019B1}" type="presOf" srcId="{28B15EAA-072A-47E7-A3AD-66F8C378193E}" destId="{ED2B9F0E-80D8-4F73-BF54-6BC950F7381A}" srcOrd="0" destOrd="0" presId="urn:microsoft.com/office/officeart/2005/8/layout/radial5"/>
    <dgm:cxn modelId="{59F44571-6C01-4CBE-8A3D-544143DA2C9A}" srcId="{1149ECAC-CB1E-441A-B65A-601994F97936}" destId="{1C00291A-82A5-4966-9935-CEBA0C05B7B8}" srcOrd="0" destOrd="0" parTransId="{B941149C-68CA-421A-BC51-87D4AF675910}" sibTransId="{34822690-A0A2-4A36-8A5C-C68941FE8B1A}"/>
    <dgm:cxn modelId="{7F344DB1-02C9-4796-8F51-0E3CC059A5F0}" type="presOf" srcId="{1C00291A-82A5-4966-9935-CEBA0C05B7B8}" destId="{8E0EA997-67DE-4345-BF34-B62F56095804}" srcOrd="0" destOrd="0" presId="urn:microsoft.com/office/officeart/2005/8/layout/radial5"/>
    <dgm:cxn modelId="{6A7595B5-91B8-4893-9C1F-30BDE908BE7A}" srcId="{1C00291A-82A5-4966-9935-CEBA0C05B7B8}" destId="{64A8DE84-0BD8-4D86-B95C-640314635FE2}" srcOrd="1" destOrd="0" parTransId="{083F3DE0-E363-476D-9FF2-0EAB9C0C6F47}" sibTransId="{C0FC8374-4507-4BD8-A313-5C920B8BFC14}"/>
    <dgm:cxn modelId="{DB5400BD-1835-4AD2-ACF4-5C4D3C25B43B}" type="presOf" srcId="{71FAB8BA-785E-4342-8838-9F2700D5002B}" destId="{C3540644-AE12-491D-A8EB-C1B5404856A3}" srcOrd="0" destOrd="0" presId="urn:microsoft.com/office/officeart/2005/8/layout/radial5"/>
    <dgm:cxn modelId="{000F43CB-895E-412C-AB7C-96C4F96DAD6B}" type="presOf" srcId="{9FAA1A9A-C9BB-4B2A-84B8-C56A29D64B5C}" destId="{C176B361-9D7C-42B4-9621-D7A62E96A66F}" srcOrd="1" destOrd="0" presId="urn:microsoft.com/office/officeart/2005/8/layout/radial5"/>
    <dgm:cxn modelId="{E7BB2FD0-9E9A-4B21-8EF1-95A546279A2D}" type="presOf" srcId="{1149ECAC-CB1E-441A-B65A-601994F97936}" destId="{CAE3BB78-029B-42F5-99AB-305EEDD9448D}" srcOrd="0" destOrd="0" presId="urn:microsoft.com/office/officeart/2005/8/layout/radial5"/>
    <dgm:cxn modelId="{53EDE4D6-F175-40A9-814A-EB91CF4C1260}" srcId="{1C00291A-82A5-4966-9935-CEBA0C05B7B8}" destId="{00A26E38-3375-4DDE-9BE6-CC77464771A9}" srcOrd="3" destOrd="0" parTransId="{3B0FD88D-AD0D-4E9B-8923-C545BBC08B5D}" sibTransId="{F012EC70-7890-45E5-92B2-EAB62E4C6728}"/>
    <dgm:cxn modelId="{0EB121DC-79CB-4D06-A922-DE02A78C7A2C}" type="presOf" srcId="{083F3DE0-E363-476D-9FF2-0EAB9C0C6F47}" destId="{19FF0C55-6065-4723-A969-8CBFAFB286E9}" srcOrd="0" destOrd="0" presId="urn:microsoft.com/office/officeart/2005/8/layout/radial5"/>
    <dgm:cxn modelId="{119ACAE2-BC92-4894-B218-89F278948982}" type="presOf" srcId="{3B0FD88D-AD0D-4E9B-8923-C545BBC08B5D}" destId="{4E6851C5-4147-47D0-8C8A-922F970C9CC4}" srcOrd="0" destOrd="0" presId="urn:microsoft.com/office/officeart/2005/8/layout/radial5"/>
    <dgm:cxn modelId="{FAEC55EA-3AC1-47F8-803C-33845A2C9B76}" type="presOf" srcId="{8A4554B9-3597-422B-A4C4-62FE00C9D475}" destId="{52158FB5-6302-4991-BA15-9486F77AD8A3}" srcOrd="0" destOrd="0" presId="urn:microsoft.com/office/officeart/2005/8/layout/radial5"/>
    <dgm:cxn modelId="{FFC67EEE-5920-427D-B6F2-0C1F398CE32E}" type="presOf" srcId="{00A26E38-3375-4DDE-9BE6-CC77464771A9}" destId="{4B9B42F5-5244-4EED-A0FE-E7D2D55DD9D5}" srcOrd="0" destOrd="0" presId="urn:microsoft.com/office/officeart/2005/8/layout/radial5"/>
    <dgm:cxn modelId="{40392CFD-35E1-4CA7-83C8-C08932657CD5}" type="presOf" srcId="{64A8DE84-0BD8-4D86-B95C-640314635FE2}" destId="{B77EDAD3-169C-47AC-A73F-6F77D59BD1A0}" srcOrd="0" destOrd="0" presId="urn:microsoft.com/office/officeart/2005/8/layout/radial5"/>
    <dgm:cxn modelId="{6E614B1B-C946-4EEE-8BC6-50A1BE85EC5F}" type="presParOf" srcId="{CAE3BB78-029B-42F5-99AB-305EEDD9448D}" destId="{8E0EA997-67DE-4345-BF34-B62F56095804}" srcOrd="0" destOrd="0" presId="urn:microsoft.com/office/officeart/2005/8/layout/radial5"/>
    <dgm:cxn modelId="{F8F0BF93-874F-4EE1-9F28-A8CDBCBE9B26}" type="presParOf" srcId="{CAE3BB78-029B-42F5-99AB-305EEDD9448D}" destId="{A80E7165-17DF-4FF5-BFD9-44B7B55806D5}" srcOrd="1" destOrd="0" presId="urn:microsoft.com/office/officeart/2005/8/layout/radial5"/>
    <dgm:cxn modelId="{57479070-BBDD-4209-A984-229F6328ECC7}" type="presParOf" srcId="{A80E7165-17DF-4FF5-BFD9-44B7B55806D5}" destId="{C176B361-9D7C-42B4-9621-D7A62E96A66F}" srcOrd="0" destOrd="0" presId="urn:microsoft.com/office/officeart/2005/8/layout/radial5"/>
    <dgm:cxn modelId="{CC1FFF0A-A665-4941-AEBD-75D2F54AA95A}" type="presParOf" srcId="{CAE3BB78-029B-42F5-99AB-305EEDD9448D}" destId="{C3540644-AE12-491D-A8EB-C1B5404856A3}" srcOrd="2" destOrd="0" presId="urn:microsoft.com/office/officeart/2005/8/layout/radial5"/>
    <dgm:cxn modelId="{3FFF5AFB-C6D4-4B53-96BC-30E59AC5EB75}" type="presParOf" srcId="{CAE3BB78-029B-42F5-99AB-305EEDD9448D}" destId="{19FF0C55-6065-4723-A969-8CBFAFB286E9}" srcOrd="3" destOrd="0" presId="urn:microsoft.com/office/officeart/2005/8/layout/radial5"/>
    <dgm:cxn modelId="{1D387A69-5EA8-4B6A-AB7C-9A323E1CA797}" type="presParOf" srcId="{19FF0C55-6065-4723-A969-8CBFAFB286E9}" destId="{04D3D0ED-C078-4936-9919-D6AE9B6BBDAF}" srcOrd="0" destOrd="0" presId="urn:microsoft.com/office/officeart/2005/8/layout/radial5"/>
    <dgm:cxn modelId="{E0A5E0F4-32D1-4219-919C-3EAAC3CDC429}" type="presParOf" srcId="{CAE3BB78-029B-42F5-99AB-305EEDD9448D}" destId="{B77EDAD3-169C-47AC-A73F-6F77D59BD1A0}" srcOrd="4" destOrd="0" presId="urn:microsoft.com/office/officeart/2005/8/layout/radial5"/>
    <dgm:cxn modelId="{78F2280F-B32F-443C-9417-4E372A662CC4}" type="presParOf" srcId="{CAE3BB78-029B-42F5-99AB-305EEDD9448D}" destId="{ED2B9F0E-80D8-4F73-BF54-6BC950F7381A}" srcOrd="5" destOrd="0" presId="urn:microsoft.com/office/officeart/2005/8/layout/radial5"/>
    <dgm:cxn modelId="{6938948D-52E4-4F81-9274-7FB1E60DB12E}" type="presParOf" srcId="{ED2B9F0E-80D8-4F73-BF54-6BC950F7381A}" destId="{4F9CC460-EC1A-424E-B780-7D9209303D32}" srcOrd="0" destOrd="0" presId="urn:microsoft.com/office/officeart/2005/8/layout/radial5"/>
    <dgm:cxn modelId="{0F247941-5351-4617-B91A-D72CB42A6DFD}" type="presParOf" srcId="{CAE3BB78-029B-42F5-99AB-305EEDD9448D}" destId="{52158FB5-6302-4991-BA15-9486F77AD8A3}" srcOrd="6" destOrd="0" presId="urn:microsoft.com/office/officeart/2005/8/layout/radial5"/>
    <dgm:cxn modelId="{7FD05F45-2211-42CA-A100-41CC2EA83682}" type="presParOf" srcId="{CAE3BB78-029B-42F5-99AB-305EEDD9448D}" destId="{4E6851C5-4147-47D0-8C8A-922F970C9CC4}" srcOrd="7" destOrd="0" presId="urn:microsoft.com/office/officeart/2005/8/layout/radial5"/>
    <dgm:cxn modelId="{96DA7548-672F-41E5-9A92-FD64CB2130A6}" type="presParOf" srcId="{4E6851C5-4147-47D0-8C8A-922F970C9CC4}" destId="{874B9CDB-FA99-434D-A79E-EC0E77386ACB}" srcOrd="0" destOrd="0" presId="urn:microsoft.com/office/officeart/2005/8/layout/radial5"/>
    <dgm:cxn modelId="{800B5B44-A467-43C4-8239-2072A6A941AE}" type="presParOf" srcId="{CAE3BB78-029B-42F5-99AB-305EEDD9448D}" destId="{4B9B42F5-5244-4EED-A0FE-E7D2D55DD9D5}"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0EA997-67DE-4345-BF34-B62F56095804}">
      <dsp:nvSpPr>
        <dsp:cNvPr id="0" name=""/>
        <dsp:cNvSpPr/>
      </dsp:nvSpPr>
      <dsp:spPr>
        <a:xfrm>
          <a:off x="3117031" y="1296143"/>
          <a:ext cx="1995537" cy="1933675"/>
        </a:xfrm>
        <a:prstGeom prst="ellipse">
          <a:avLst/>
        </a:prstGeom>
        <a:blipFill rotWithShape="0">
          <a:blip xmlns:r="http://schemas.openxmlformats.org/officeDocument/2006/relationships" r:embed="rId1"/>
          <a:stretch>
            <a:fillRect/>
          </a:stretch>
        </a:blip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GB" sz="6400" b="1" i="1" kern="1200" dirty="0">
            <a:solidFill>
              <a:sysClr val="window" lastClr="FFFFFF"/>
            </a:solidFill>
            <a:latin typeface="Calibri"/>
            <a:ea typeface="+mn-ea"/>
            <a:cs typeface="+mn-cs"/>
          </a:endParaRPr>
        </a:p>
      </dsp:txBody>
      <dsp:txXfrm>
        <a:off x="3409271" y="1579323"/>
        <a:ext cx="1411057" cy="1367315"/>
      </dsp:txXfrm>
    </dsp:sp>
    <dsp:sp modelId="{A80E7165-17DF-4FF5-BFD9-44B7B55806D5}">
      <dsp:nvSpPr>
        <dsp:cNvPr id="0" name=""/>
        <dsp:cNvSpPr/>
      </dsp:nvSpPr>
      <dsp:spPr>
        <a:xfrm rot="16200000">
          <a:off x="4087352" y="1043706"/>
          <a:ext cx="54894" cy="404407"/>
        </a:xfrm>
        <a:prstGeom prst="rightArrow">
          <a:avLst>
            <a:gd name="adj1" fmla="val 60000"/>
            <a:gd name="adj2" fmla="val 50000"/>
          </a:avLst>
        </a:prstGeom>
        <a:solidFill>
          <a:srgbClr val="31B6F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solidFill>
              <a:sysClr val="window" lastClr="FFFFFF"/>
            </a:solidFill>
            <a:latin typeface="Calibri"/>
            <a:ea typeface="+mn-ea"/>
            <a:cs typeface="+mn-cs"/>
          </a:endParaRPr>
        </a:p>
      </dsp:txBody>
      <dsp:txXfrm>
        <a:off x="4095586" y="1132821"/>
        <a:ext cx="38426" cy="242645"/>
      </dsp:txXfrm>
    </dsp:sp>
    <dsp:sp modelId="{C3540644-AE12-491D-A8EB-C1B5404856A3}">
      <dsp:nvSpPr>
        <dsp:cNvPr id="0" name=""/>
        <dsp:cNvSpPr/>
      </dsp:nvSpPr>
      <dsp:spPr>
        <a:xfrm>
          <a:off x="3520082" y="3134"/>
          <a:ext cx="1189434" cy="1189434"/>
        </a:xfrm>
        <a:prstGeom prst="ellipse">
          <a:avLst/>
        </a:prstGeom>
        <a:solidFill>
          <a:srgbClr val="31B6F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0099"/>
              </a:solidFill>
              <a:latin typeface="Calibri"/>
              <a:ea typeface="+mn-ea"/>
              <a:cs typeface="+mn-cs"/>
            </a:rPr>
            <a:t>Assess</a:t>
          </a:r>
        </a:p>
      </dsp:txBody>
      <dsp:txXfrm>
        <a:off x="3694271" y="177323"/>
        <a:ext cx="841056" cy="841056"/>
      </dsp:txXfrm>
    </dsp:sp>
    <dsp:sp modelId="{19FF0C55-6065-4723-A969-8CBFAFB286E9}">
      <dsp:nvSpPr>
        <dsp:cNvPr id="0" name=""/>
        <dsp:cNvSpPr/>
      </dsp:nvSpPr>
      <dsp:spPr>
        <a:xfrm>
          <a:off x="5128550" y="2060777"/>
          <a:ext cx="38501" cy="404407"/>
        </a:xfrm>
        <a:prstGeom prst="rightArrow">
          <a:avLst>
            <a:gd name="adj1" fmla="val 60000"/>
            <a:gd name="adj2" fmla="val 50000"/>
          </a:avLst>
        </a:prstGeom>
        <a:solidFill>
          <a:srgbClr val="31B6F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solidFill>
              <a:sysClr val="window" lastClr="FFFFFF"/>
            </a:solidFill>
            <a:latin typeface="Calibri"/>
            <a:ea typeface="+mn-ea"/>
            <a:cs typeface="+mn-cs"/>
          </a:endParaRPr>
        </a:p>
      </dsp:txBody>
      <dsp:txXfrm>
        <a:off x="5128550" y="2141658"/>
        <a:ext cx="26951" cy="242645"/>
      </dsp:txXfrm>
    </dsp:sp>
    <dsp:sp modelId="{B77EDAD3-169C-47AC-A73F-6F77D59BD1A0}">
      <dsp:nvSpPr>
        <dsp:cNvPr id="0" name=""/>
        <dsp:cNvSpPr/>
      </dsp:nvSpPr>
      <dsp:spPr>
        <a:xfrm>
          <a:off x="5185212" y="1668264"/>
          <a:ext cx="1189434" cy="1189434"/>
        </a:xfrm>
        <a:prstGeom prst="ellipse">
          <a:avLst/>
        </a:prstGeom>
        <a:solidFill>
          <a:srgbClr val="FFFF0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0099"/>
              </a:solidFill>
              <a:latin typeface="Calibri"/>
              <a:ea typeface="+mn-ea"/>
              <a:cs typeface="+mn-cs"/>
            </a:rPr>
            <a:t>Plan</a:t>
          </a:r>
        </a:p>
      </dsp:txBody>
      <dsp:txXfrm>
        <a:off x="5359401" y="1842453"/>
        <a:ext cx="841056" cy="841056"/>
      </dsp:txXfrm>
    </dsp:sp>
    <dsp:sp modelId="{ED2B9F0E-80D8-4F73-BF54-6BC950F7381A}">
      <dsp:nvSpPr>
        <dsp:cNvPr id="0" name=""/>
        <dsp:cNvSpPr/>
      </dsp:nvSpPr>
      <dsp:spPr>
        <a:xfrm rot="5400000">
          <a:off x="4087352" y="3077849"/>
          <a:ext cx="54894" cy="404407"/>
        </a:xfrm>
        <a:prstGeom prst="rightArrow">
          <a:avLst>
            <a:gd name="adj1" fmla="val 60000"/>
            <a:gd name="adj2" fmla="val 50000"/>
          </a:avLst>
        </a:prstGeom>
        <a:solidFill>
          <a:srgbClr val="31B6F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solidFill>
              <a:sysClr val="window" lastClr="FFFFFF"/>
            </a:solidFill>
            <a:latin typeface="Calibri"/>
            <a:ea typeface="+mn-ea"/>
            <a:cs typeface="+mn-cs"/>
          </a:endParaRPr>
        </a:p>
      </dsp:txBody>
      <dsp:txXfrm>
        <a:off x="4095586" y="3150496"/>
        <a:ext cx="38426" cy="242645"/>
      </dsp:txXfrm>
    </dsp:sp>
    <dsp:sp modelId="{52158FB5-6302-4991-BA15-9486F77AD8A3}">
      <dsp:nvSpPr>
        <dsp:cNvPr id="0" name=""/>
        <dsp:cNvSpPr/>
      </dsp:nvSpPr>
      <dsp:spPr>
        <a:xfrm>
          <a:off x="3520082" y="3333394"/>
          <a:ext cx="1189434" cy="1189434"/>
        </a:xfrm>
        <a:prstGeom prst="ellipse">
          <a:avLst/>
        </a:prstGeom>
        <a:solidFill>
          <a:srgbClr val="FF000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0099"/>
              </a:solidFill>
              <a:latin typeface="Calibri"/>
              <a:ea typeface="+mn-ea"/>
              <a:cs typeface="+mn-cs"/>
            </a:rPr>
            <a:t>Do</a:t>
          </a:r>
        </a:p>
      </dsp:txBody>
      <dsp:txXfrm>
        <a:off x="3694271" y="3507583"/>
        <a:ext cx="841056" cy="841056"/>
      </dsp:txXfrm>
    </dsp:sp>
    <dsp:sp modelId="{4E6851C5-4147-47D0-8C8A-922F970C9CC4}">
      <dsp:nvSpPr>
        <dsp:cNvPr id="0" name=""/>
        <dsp:cNvSpPr/>
      </dsp:nvSpPr>
      <dsp:spPr>
        <a:xfrm rot="10800000">
          <a:off x="3062548" y="2060777"/>
          <a:ext cx="38501" cy="404407"/>
        </a:xfrm>
        <a:prstGeom prst="rightArrow">
          <a:avLst>
            <a:gd name="adj1" fmla="val 60000"/>
            <a:gd name="adj2" fmla="val 50000"/>
          </a:avLst>
        </a:prstGeom>
        <a:solidFill>
          <a:srgbClr val="31B6F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solidFill>
              <a:sysClr val="window" lastClr="FFFFFF"/>
            </a:solidFill>
            <a:latin typeface="Calibri"/>
            <a:ea typeface="+mn-ea"/>
            <a:cs typeface="+mn-cs"/>
          </a:endParaRPr>
        </a:p>
      </dsp:txBody>
      <dsp:txXfrm rot="10800000">
        <a:off x="3074098" y="2141658"/>
        <a:ext cx="26951" cy="242645"/>
      </dsp:txXfrm>
    </dsp:sp>
    <dsp:sp modelId="{4B9B42F5-5244-4EED-A0FE-E7D2D55DD9D5}">
      <dsp:nvSpPr>
        <dsp:cNvPr id="0" name=""/>
        <dsp:cNvSpPr/>
      </dsp:nvSpPr>
      <dsp:spPr>
        <a:xfrm>
          <a:off x="1854952" y="1668264"/>
          <a:ext cx="1189434" cy="1189434"/>
        </a:xfrm>
        <a:prstGeom prst="ellipse">
          <a:avLst/>
        </a:prstGeom>
        <a:solidFill>
          <a:srgbClr val="92D05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0099"/>
              </a:solidFill>
              <a:latin typeface="Calibri"/>
              <a:ea typeface="+mn-ea"/>
              <a:cs typeface="+mn-cs"/>
            </a:rPr>
            <a:t>Review</a:t>
          </a:r>
        </a:p>
      </dsp:txBody>
      <dsp:txXfrm>
        <a:off x="2029141" y="1842453"/>
        <a:ext cx="841056" cy="84105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63EF04-B6E5-433D-8829-FFD55806A525}" type="datetimeFigureOut">
              <a:rPr lang="en-GB" smtClean="0"/>
              <a:t>15/02/2021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E0218B-2823-4BE3-B506-7BD11D159722}" type="slidenum">
              <a:rPr lang="en-GB" smtClean="0"/>
              <a:t>‹#›</a:t>
            </a:fld>
            <a:endParaRPr lang="en-GB"/>
          </a:p>
        </p:txBody>
      </p:sp>
    </p:spTree>
    <p:extLst>
      <p:ext uri="{BB962C8B-B14F-4D97-AF65-F5344CB8AC3E}">
        <p14:creationId xmlns:p14="http://schemas.microsoft.com/office/powerpoint/2010/main" val="1840331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dirty="0"/>
              <a:t>Focus of planning – 2 areas: QFT and Targeted Provision</a:t>
            </a:r>
          </a:p>
          <a:p>
            <a:pPr eaLnBrk="1" hangingPunct="1">
              <a:spcBef>
                <a:spcPct val="0"/>
              </a:spcBef>
            </a:pPr>
            <a:r>
              <a:rPr lang="en-GB" dirty="0"/>
              <a:t>Traditionally, more focus on TP than on QFT.</a:t>
            </a:r>
          </a:p>
          <a:p>
            <a:pPr eaLnBrk="1" hangingPunct="1">
              <a:spcBef>
                <a:spcPct val="0"/>
              </a:spcBef>
            </a:pPr>
            <a:r>
              <a:rPr lang="en-GB" dirty="0"/>
              <a:t>Need at least equal focus on both.</a:t>
            </a:r>
          </a:p>
          <a:p>
            <a:pPr eaLnBrk="1" hangingPunct="1">
              <a:spcBef>
                <a:spcPct val="0"/>
              </a:spcBef>
            </a:pPr>
            <a:r>
              <a:rPr lang="en-GB" dirty="0"/>
              <a:t>Implications for the focus of </a:t>
            </a:r>
            <a:r>
              <a:rPr lang="en-GB" dirty="0" err="1"/>
              <a:t>SENCo’s</a:t>
            </a:r>
            <a:r>
              <a:rPr lang="en-GB" dirty="0"/>
              <a:t> conversations with teachers and departments and also the increased expectation on teachers? …</a:t>
            </a:r>
          </a:p>
          <a:p>
            <a:pPr eaLnBrk="1" hangingPunct="1">
              <a:spcBef>
                <a:spcPct val="0"/>
              </a:spcBef>
            </a:pPr>
            <a:endParaRPr lang="en-GB" dirty="0"/>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313A33-2D0B-4AA1-89BF-F89EE9176F7C}" type="slidenum">
              <a:rPr lang="en-GB">
                <a:cs typeface="Arial" charset="0"/>
              </a:rPr>
              <a:pPr fontAlgn="base">
                <a:spcBef>
                  <a:spcPct val="0"/>
                </a:spcBef>
                <a:spcAft>
                  <a:spcPct val="0"/>
                </a:spcAft>
                <a:defRPr/>
              </a:pPr>
              <a:t>10</a:t>
            </a:fld>
            <a:endParaRPr lang="en-GB">
              <a:cs typeface="Arial" charset="0"/>
            </a:endParaRPr>
          </a:p>
        </p:txBody>
      </p:sp>
    </p:spTree>
    <p:extLst>
      <p:ext uri="{BB962C8B-B14F-4D97-AF65-F5344CB8AC3E}">
        <p14:creationId xmlns:p14="http://schemas.microsoft.com/office/powerpoint/2010/main" val="3095817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This came from a different HMI on YouTube.</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F382B1-5E3A-4281-8900-D638D84ABCC5}" type="slidenum">
              <a:rPr lang="en-GB" altLang="en-US" smtClean="0"/>
              <a:pPr>
                <a:spcBef>
                  <a:spcPct val="0"/>
                </a:spcBef>
              </a:pPr>
              <a:t>24</a:t>
            </a:fld>
            <a:endParaRPr lang="en-GB" altLang="en-US"/>
          </a:p>
        </p:txBody>
      </p:sp>
    </p:spTree>
    <p:extLst>
      <p:ext uri="{BB962C8B-B14F-4D97-AF65-F5344CB8AC3E}">
        <p14:creationId xmlns:p14="http://schemas.microsoft.com/office/powerpoint/2010/main" val="244077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F643FC2-8FD5-46E9-97A7-103E25E1F856}"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47509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643FC2-8FD5-46E9-97A7-103E25E1F856}"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3732913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643FC2-8FD5-46E9-97A7-103E25E1F856}"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2376781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643FC2-8FD5-46E9-97A7-103E25E1F856}"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2291075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643FC2-8FD5-46E9-97A7-103E25E1F856}" type="datetimeFigureOut">
              <a:rPr lang="en-GB" smtClean="0"/>
              <a:t>15/02/2021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3140430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F643FC2-8FD5-46E9-97A7-103E25E1F856}" type="datetimeFigureOut">
              <a:rPr lang="en-GB" smtClean="0"/>
              <a:t>15/02/2021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2711718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F643FC2-8FD5-46E9-97A7-103E25E1F856}" type="datetimeFigureOut">
              <a:rPr lang="en-GB" smtClean="0"/>
              <a:t>15/02/2021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1153738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F643FC2-8FD5-46E9-97A7-103E25E1F856}" type="datetimeFigureOut">
              <a:rPr lang="en-GB" smtClean="0"/>
              <a:t>15/02/2021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2929595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643FC2-8FD5-46E9-97A7-103E25E1F856}" type="datetimeFigureOut">
              <a:rPr lang="en-GB" smtClean="0"/>
              <a:t>15/02/2021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118646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643FC2-8FD5-46E9-97A7-103E25E1F856}" type="datetimeFigureOut">
              <a:rPr lang="en-GB" smtClean="0"/>
              <a:t>15/02/2021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69091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643FC2-8FD5-46E9-97A7-103E25E1F856}" type="datetimeFigureOut">
              <a:rPr lang="en-GB" smtClean="0"/>
              <a:t>15/02/2021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5AB02C-76A1-419D-ABC1-DE1996185486}" type="slidenum">
              <a:rPr lang="en-GB" smtClean="0"/>
              <a:t>‹#›</a:t>
            </a:fld>
            <a:endParaRPr lang="en-GB"/>
          </a:p>
        </p:txBody>
      </p:sp>
    </p:spTree>
    <p:extLst>
      <p:ext uri="{BB962C8B-B14F-4D97-AF65-F5344CB8AC3E}">
        <p14:creationId xmlns:p14="http://schemas.microsoft.com/office/powerpoint/2010/main" val="1420276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643FC2-8FD5-46E9-97A7-103E25E1F856}" type="datetimeFigureOut">
              <a:rPr lang="en-GB" smtClean="0"/>
              <a:t>15/02/2021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AB02C-76A1-419D-ABC1-DE1996185486}" type="slidenum">
              <a:rPr lang="en-GB" smtClean="0"/>
              <a:t>‹#›</a:t>
            </a:fld>
            <a:endParaRPr lang="en-GB"/>
          </a:p>
        </p:txBody>
      </p:sp>
    </p:spTree>
    <p:extLst>
      <p:ext uri="{BB962C8B-B14F-4D97-AF65-F5344CB8AC3E}">
        <p14:creationId xmlns:p14="http://schemas.microsoft.com/office/powerpoint/2010/main" val="3000653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hyperlink" Target="file:///C:\Users\atyers\Documents\SENCO\SEMH%20TRAINING%20with%20SA\_anchor_1','_com_1" TargetMode="External"/><Relationship Id="rId2" Type="http://schemas.openxmlformats.org/officeDocument/2006/relationships/hyperlink" Target="#_msocom_1"/><Relationship Id="rId1" Type="http://schemas.openxmlformats.org/officeDocument/2006/relationships/slideLayout" Target="../slideLayouts/slideLayout2.xml"/><Relationship Id="rId4" Type="http://schemas.openxmlformats.org/officeDocument/2006/relationships/hyperlink" Target="#_msoanchor_1"/></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IXwdCr-Rz68&amp;feature=youtu.be&amp;app=deskto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710841"/>
            <a:ext cx="9144000" cy="1959863"/>
          </a:xfrm>
        </p:spPr>
        <p:txBody>
          <a:bodyPr>
            <a:normAutofit fontScale="55000" lnSpcReduction="20000"/>
          </a:bodyPr>
          <a:lstStyle/>
          <a:p>
            <a:r>
              <a:rPr lang="en-US" altLang="en-US" dirty="0">
                <a:latin typeface="Arial" panose="020B0604020202020204" pitchFamily="34" charset="0"/>
              </a:rPr>
              <a:t>How can we best promote that good practice with our colleagues in schools?</a:t>
            </a:r>
          </a:p>
          <a:p>
            <a:pPr>
              <a:lnSpc>
                <a:spcPct val="170000"/>
              </a:lnSpc>
            </a:pPr>
            <a:r>
              <a:rPr lang="en-US" altLang="en-US" dirty="0">
                <a:latin typeface="Arial" panose="020B0604020202020204" pitchFamily="34" charset="0"/>
              </a:rPr>
              <a:t>This was prepared by Sarah Anderson and Anna Tyers</a:t>
            </a:r>
          </a:p>
          <a:p>
            <a:pPr>
              <a:lnSpc>
                <a:spcPct val="170000"/>
              </a:lnSpc>
            </a:pPr>
            <a:r>
              <a:rPr lang="en-US" altLang="en-US" dirty="0">
                <a:latin typeface="Arial" panose="020B0604020202020204" pitchFamily="34" charset="0"/>
              </a:rPr>
              <a:t>Woodbrook Vale School for the five Secondary Education and Inclusion Partnerships in Feb 2021.  It should be used in conjunction with the Continuum of Support to guide us all in ensuring that schools and colleges are effective in developing support for individual learners prior to referring for Partnership support.</a:t>
            </a:r>
          </a:p>
          <a:p>
            <a:endParaRPr lang="en-US" altLang="en-US" dirty="0">
              <a:latin typeface="Arial" panose="020B0604020202020204" pitchFamily="34" charset="0"/>
            </a:endParaRPr>
          </a:p>
        </p:txBody>
      </p:sp>
      <p:sp>
        <p:nvSpPr>
          <p:cNvPr id="4" name="Rectangle 1"/>
          <p:cNvSpPr>
            <a:spLocks noGrp="1" noChangeArrowheads="1"/>
          </p:cNvSpPr>
          <p:nvPr>
            <p:ph type="ctrTitle"/>
          </p:nvPr>
        </p:nvSpPr>
        <p:spPr bwMode="auto">
          <a:xfrm>
            <a:off x="118757" y="1485167"/>
            <a:ext cx="11285141"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latin typeface="Arial" panose="020B0604020202020204" pitchFamily="34" charset="0"/>
              </a:rPr>
              <a:t>What does SEND good practice look like in schools for </a:t>
            </a:r>
            <a:br>
              <a:rPr kumimoji="0" lang="en-US" altLang="en-US" sz="3600" b="0" i="0" u="none" strike="noStrike" cap="none" normalizeH="0" baseline="0" dirty="0">
                <a:ln>
                  <a:noFill/>
                </a:ln>
                <a:solidFill>
                  <a:schemeClr val="tx1"/>
                </a:solidFill>
                <a:effectLst/>
                <a:latin typeface="Arial" panose="020B0604020202020204" pitchFamily="34" charset="0"/>
              </a:rPr>
            </a:br>
            <a:r>
              <a:rPr kumimoji="0" lang="en-US" altLang="en-US" sz="3600" b="0" i="0" u="none" strike="noStrike" cap="none" normalizeH="0" baseline="0" dirty="0">
                <a:ln>
                  <a:noFill/>
                </a:ln>
                <a:solidFill>
                  <a:schemeClr val="tx1"/>
                </a:solidFill>
                <a:effectLst/>
                <a:latin typeface="Arial" panose="020B0604020202020204" pitchFamily="34" charset="0"/>
              </a:rPr>
              <a:t>students with challenging </a:t>
            </a:r>
            <a:br>
              <a:rPr kumimoji="0" lang="en-US" altLang="en-US" sz="3600" b="0" i="0" u="none" strike="noStrike" cap="none" normalizeH="0" baseline="0" dirty="0">
                <a:ln>
                  <a:noFill/>
                </a:ln>
                <a:solidFill>
                  <a:schemeClr val="tx1"/>
                </a:solidFill>
                <a:effectLst/>
                <a:latin typeface="Arial" panose="020B0604020202020204" pitchFamily="34" charset="0"/>
              </a:rPr>
            </a:br>
            <a:r>
              <a:rPr kumimoji="0" lang="en-US" altLang="en-US" sz="3600" b="0" i="0" u="none" strike="noStrike" cap="none" normalizeH="0" baseline="0" dirty="0" err="1">
                <a:ln>
                  <a:noFill/>
                </a:ln>
                <a:solidFill>
                  <a:schemeClr val="tx1"/>
                </a:solidFill>
                <a:effectLst/>
                <a:latin typeface="Arial" panose="020B0604020202020204" pitchFamily="34" charset="0"/>
              </a:rPr>
              <a:t>behaviour</a:t>
            </a:r>
            <a:r>
              <a:rPr kumimoji="0" lang="en-US" altLang="en-US" sz="3600" b="0" i="0" u="none" strike="noStrike" cap="none" normalizeH="0" baseline="0" dirty="0">
                <a:ln>
                  <a:noFill/>
                </a:ln>
                <a:solidFill>
                  <a:schemeClr val="tx1"/>
                </a:solidFill>
                <a:effectLst/>
                <a:latin typeface="Arial" panose="020B0604020202020204" pitchFamily="34" charset="0"/>
              </a:rPr>
              <a:t> arising from SEMH?</a:t>
            </a:r>
          </a:p>
        </p:txBody>
      </p:sp>
    </p:spTree>
    <p:extLst>
      <p:ext uri="{BB962C8B-B14F-4D97-AF65-F5344CB8AC3E}">
        <p14:creationId xmlns:p14="http://schemas.microsoft.com/office/powerpoint/2010/main" val="1762000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ounded Rectangle 14"/>
          <p:cNvSpPr>
            <a:spLocks noGrp="1" noChangeArrowheads="1"/>
          </p:cNvSpPr>
          <p:nvPr>
            <p:ph idx="1"/>
          </p:nvPr>
        </p:nvSpPr>
        <p:spPr>
          <a:xfrm>
            <a:off x="1850233" y="1964564"/>
            <a:ext cx="2631281" cy="905117"/>
          </a:xfrm>
          <a:prstGeom prst="roundRect">
            <a:avLst>
              <a:gd name="adj" fmla="val 16667"/>
            </a:avLst>
          </a:prstGeom>
          <a:solidFill>
            <a:srgbClr val="00B050"/>
          </a:solidFill>
        </p:spPr>
        <p:txBody>
          <a:bodyPr anchor="ctr">
            <a:normAutofit/>
          </a:bodyPr>
          <a:lstStyle/>
          <a:p>
            <a:pPr algn="ctr" eaLnBrk="1" hangingPunct="1">
              <a:spcBef>
                <a:spcPct val="0"/>
              </a:spcBef>
              <a:buFontTx/>
              <a:buNone/>
            </a:pPr>
            <a:r>
              <a:rPr lang="en-GB" altLang="en-US" sz="2400" b="1" dirty="0">
                <a:latin typeface="SkirtRg-Bold"/>
                <a:ea typeface="MS PGothic" pitchFamily="34" charset="-128"/>
              </a:rPr>
              <a:t>1.  Quality First Teaching</a:t>
            </a:r>
          </a:p>
        </p:txBody>
      </p:sp>
      <p:sp>
        <p:nvSpPr>
          <p:cNvPr id="28675" name="TextBox 20"/>
          <p:cNvSpPr txBox="1">
            <a:spLocks noChangeArrowheads="1"/>
          </p:cNvSpPr>
          <p:nvPr/>
        </p:nvSpPr>
        <p:spPr bwMode="auto">
          <a:xfrm>
            <a:off x="4691658" y="1997295"/>
            <a:ext cx="5850731" cy="1631216"/>
          </a:xfrm>
          <a:prstGeom prst="rect">
            <a:avLst/>
          </a:prstGeom>
          <a:noFill/>
          <a:ln w="9525">
            <a:noFill/>
            <a:miter lim="800000"/>
            <a:headEnd/>
            <a:tailEnd/>
          </a:ln>
        </p:spPr>
        <p:txBody>
          <a:bodyPr>
            <a:spAutoFit/>
          </a:bodyPr>
          <a:lstStyle/>
          <a:p>
            <a:r>
              <a:rPr lang="en-GB" altLang="en-US" sz="2400" b="1" i="1" dirty="0">
                <a:latin typeface="Calibri" pitchFamily="34" charset="0"/>
                <a:ea typeface="MS PGothic" pitchFamily="34" charset="-128"/>
              </a:rPr>
              <a:t>Quality First teaching, differentiated </a:t>
            </a:r>
            <a:r>
              <a:rPr lang="en-GB" altLang="en-US" sz="2400" i="1" dirty="0">
                <a:latin typeface="Calibri" pitchFamily="34" charset="0"/>
                <a:ea typeface="MS PGothic" pitchFamily="34" charset="-128"/>
              </a:rPr>
              <a:t>for individual pupils, </a:t>
            </a:r>
          </a:p>
          <a:p>
            <a:r>
              <a:rPr lang="en-GB" altLang="en-US" sz="2400" i="1" dirty="0">
                <a:latin typeface="Calibri" pitchFamily="34" charset="0"/>
                <a:ea typeface="MS PGothic" pitchFamily="34" charset="-128"/>
              </a:rPr>
              <a:t>is the </a:t>
            </a:r>
            <a:r>
              <a:rPr lang="en-GB" altLang="en-US" sz="2400" b="1" i="1" u="sng" dirty="0">
                <a:latin typeface="Calibri" pitchFamily="34" charset="0"/>
                <a:ea typeface="MS PGothic" pitchFamily="34" charset="-128"/>
              </a:rPr>
              <a:t>first step </a:t>
            </a:r>
            <a:r>
              <a:rPr lang="en-GB" altLang="en-US" sz="2400" i="1" dirty="0">
                <a:latin typeface="Calibri" pitchFamily="34" charset="0"/>
                <a:ea typeface="MS PGothic" pitchFamily="34" charset="-128"/>
              </a:rPr>
              <a:t>in responding to pupils who have SEMH needs</a:t>
            </a:r>
            <a:r>
              <a:rPr lang="en-GB" altLang="en-US" sz="2800" i="1" dirty="0">
                <a:latin typeface="Calibri" pitchFamily="34" charset="0"/>
                <a:ea typeface="MS PGothic" pitchFamily="34" charset="-128"/>
              </a:rPr>
              <a:t>.</a:t>
            </a:r>
          </a:p>
        </p:txBody>
      </p:sp>
      <p:sp>
        <p:nvSpPr>
          <p:cNvPr id="28676" name="Rounded Rectangle 18"/>
          <p:cNvSpPr>
            <a:spLocks noChangeArrowheads="1"/>
          </p:cNvSpPr>
          <p:nvPr/>
        </p:nvSpPr>
        <p:spPr bwMode="auto">
          <a:xfrm>
            <a:off x="1850232" y="3797147"/>
            <a:ext cx="2571750" cy="895350"/>
          </a:xfrm>
          <a:prstGeom prst="roundRect">
            <a:avLst>
              <a:gd name="adj" fmla="val 16667"/>
            </a:avLst>
          </a:prstGeom>
          <a:solidFill>
            <a:srgbClr val="00B050"/>
          </a:solidFill>
          <a:ln w="9525">
            <a:noFill/>
            <a:round/>
            <a:headEnd/>
            <a:tailEnd/>
          </a:ln>
        </p:spPr>
        <p:txBody>
          <a:bodyPr anchor="ctr"/>
          <a:lstStyle/>
          <a:p>
            <a:pPr algn="ctr"/>
            <a:r>
              <a:rPr lang="en-GB" altLang="en-US" sz="2400" b="1" dirty="0">
                <a:latin typeface="SkirtRg-Bold"/>
                <a:ea typeface="MS PGothic" pitchFamily="34" charset="-128"/>
              </a:rPr>
              <a:t>2. Targeted Provision</a:t>
            </a:r>
          </a:p>
        </p:txBody>
      </p:sp>
      <p:sp>
        <p:nvSpPr>
          <p:cNvPr id="28677" name="TextBox 21"/>
          <p:cNvSpPr txBox="1">
            <a:spLocks noChangeArrowheads="1"/>
          </p:cNvSpPr>
          <p:nvPr/>
        </p:nvSpPr>
        <p:spPr bwMode="auto">
          <a:xfrm>
            <a:off x="4583353" y="3797147"/>
            <a:ext cx="5959035" cy="2308324"/>
          </a:xfrm>
          <a:prstGeom prst="rect">
            <a:avLst/>
          </a:prstGeom>
          <a:noFill/>
          <a:ln w="9525">
            <a:noFill/>
            <a:miter lim="800000"/>
            <a:headEnd/>
            <a:tailEnd/>
          </a:ln>
        </p:spPr>
        <p:txBody>
          <a:bodyPr wrap="square">
            <a:spAutoFit/>
          </a:bodyPr>
          <a:lstStyle/>
          <a:p>
            <a:r>
              <a:rPr lang="en-US" altLang="en-US" sz="2400" b="1" i="1" dirty="0">
                <a:latin typeface="Calibri" pitchFamily="34" charset="0"/>
                <a:ea typeface="MS PGothic" pitchFamily="34" charset="-128"/>
              </a:rPr>
              <a:t>T</a:t>
            </a:r>
            <a:r>
              <a:rPr lang="en-GB" altLang="en-US" sz="2400" b="1" i="1" dirty="0">
                <a:latin typeface="Calibri" pitchFamily="34" charset="0"/>
                <a:ea typeface="MS PGothic" pitchFamily="34" charset="-128"/>
              </a:rPr>
              <a:t>eacher and SENCO </a:t>
            </a:r>
            <a:r>
              <a:rPr lang="en-GB" altLang="en-US" sz="2400" i="1" dirty="0">
                <a:latin typeface="Calibri" pitchFamily="34" charset="0"/>
                <a:ea typeface="MS PGothic" pitchFamily="34" charset="-128"/>
              </a:rPr>
              <a:t>should agree in </a:t>
            </a:r>
            <a:r>
              <a:rPr lang="en-GB" altLang="en-US" sz="2400" b="1" i="1" dirty="0">
                <a:latin typeface="Calibri" pitchFamily="34" charset="0"/>
                <a:ea typeface="MS PGothic" pitchFamily="34" charset="-128"/>
              </a:rPr>
              <a:t>consultation with the parent and the pupil</a:t>
            </a:r>
            <a:r>
              <a:rPr lang="en-GB" altLang="en-US" sz="2400" i="1" dirty="0">
                <a:latin typeface="Calibri" pitchFamily="34" charset="0"/>
                <a:ea typeface="MS PGothic" pitchFamily="34" charset="-128"/>
              </a:rPr>
              <a:t> </a:t>
            </a:r>
            <a:r>
              <a:rPr lang="en-GB" altLang="en-US" sz="2400" i="1" dirty="0">
                <a:solidFill>
                  <a:srgbClr val="000000"/>
                </a:solidFill>
                <a:latin typeface="Calibri" pitchFamily="34" charset="0"/>
                <a:ea typeface="MS PGothic" pitchFamily="34" charset="-128"/>
              </a:rPr>
              <a:t>the adjustments, </a:t>
            </a:r>
            <a:r>
              <a:rPr lang="en-GB" altLang="en-US" sz="2400" b="1" i="1" dirty="0">
                <a:solidFill>
                  <a:srgbClr val="000000"/>
                </a:solidFill>
                <a:latin typeface="Calibri" pitchFamily="34" charset="0"/>
                <a:ea typeface="MS PGothic" pitchFamily="34" charset="-128"/>
              </a:rPr>
              <a:t>interventions and support </a:t>
            </a:r>
            <a:r>
              <a:rPr lang="en-GB" altLang="en-US" sz="2400" i="1" dirty="0">
                <a:solidFill>
                  <a:srgbClr val="000000"/>
                </a:solidFill>
                <a:latin typeface="Calibri" pitchFamily="34" charset="0"/>
                <a:ea typeface="MS PGothic" pitchFamily="34" charset="-128"/>
              </a:rPr>
              <a:t>to be put in place, as well as the </a:t>
            </a:r>
            <a:r>
              <a:rPr lang="en-GB" altLang="en-US" sz="2400" b="1" i="1" u="sng" dirty="0">
                <a:solidFill>
                  <a:srgbClr val="000000"/>
                </a:solidFill>
                <a:latin typeface="Calibri" pitchFamily="34" charset="0"/>
                <a:ea typeface="MS PGothic" pitchFamily="34" charset="-128"/>
              </a:rPr>
              <a:t>expected impact </a:t>
            </a:r>
            <a:r>
              <a:rPr lang="en-GB" altLang="en-US" sz="2400" i="1" dirty="0">
                <a:solidFill>
                  <a:srgbClr val="000000"/>
                </a:solidFill>
                <a:latin typeface="Calibri" pitchFamily="34" charset="0"/>
                <a:ea typeface="MS PGothic" pitchFamily="34" charset="-128"/>
              </a:rPr>
              <a:t>on progress, development or behaviour, along with a </a:t>
            </a:r>
            <a:r>
              <a:rPr lang="en-GB" altLang="en-US" sz="2400" b="1" i="1" dirty="0">
                <a:solidFill>
                  <a:srgbClr val="000000"/>
                </a:solidFill>
                <a:latin typeface="Calibri" pitchFamily="34" charset="0"/>
                <a:ea typeface="MS PGothic" pitchFamily="34" charset="-128"/>
              </a:rPr>
              <a:t>clear date for review</a:t>
            </a:r>
          </a:p>
        </p:txBody>
      </p:sp>
      <p:sp>
        <p:nvSpPr>
          <p:cNvPr id="28678" name="Title 1"/>
          <p:cNvSpPr>
            <a:spLocks/>
          </p:cNvSpPr>
          <p:nvPr/>
        </p:nvSpPr>
        <p:spPr bwMode="auto">
          <a:xfrm>
            <a:off x="1606731" y="0"/>
            <a:ext cx="9418320" cy="1037097"/>
          </a:xfrm>
          <a:prstGeom prst="rect">
            <a:avLst/>
          </a:prstGeom>
          <a:solidFill>
            <a:schemeClr val="accent5">
              <a:lumMod val="40000"/>
              <a:lumOff val="60000"/>
            </a:schemeClr>
          </a:solidFill>
          <a:ln w="9525">
            <a:noFill/>
            <a:miter lim="800000"/>
            <a:headEnd/>
            <a:tailEnd/>
          </a:ln>
        </p:spPr>
        <p:txBody>
          <a:bodyPr anchor="ctr"/>
          <a:lstStyle/>
          <a:p>
            <a:pPr algn="ctr">
              <a:lnSpc>
                <a:spcPct val="90000"/>
              </a:lnSpc>
            </a:pPr>
            <a:r>
              <a:rPr lang="en-GB" sz="4000" b="1" dirty="0">
                <a:latin typeface="Calibri" pitchFamily="34" charset="0"/>
              </a:rPr>
              <a:t> </a:t>
            </a:r>
            <a:r>
              <a:rPr lang="en-GB" sz="3200" b="1" dirty="0">
                <a:latin typeface="Calibri" pitchFamily="34" charset="0"/>
              </a:rPr>
              <a:t>Planning Provision to meet Outcomes: what is the desired outcome for the pupil? Clear focus is needed.</a:t>
            </a:r>
          </a:p>
        </p:txBody>
      </p:sp>
      <p:sp>
        <p:nvSpPr>
          <p:cNvPr id="2" name="Rounded Rectangular Callout 1"/>
          <p:cNvSpPr/>
          <p:nvPr/>
        </p:nvSpPr>
        <p:spPr>
          <a:xfrm>
            <a:off x="6997521" y="963011"/>
            <a:ext cx="4445541" cy="1001553"/>
          </a:xfrm>
          <a:prstGeom prst="wedgeRoundRectCallout">
            <a:avLst>
              <a:gd name="adj1" fmla="val -34497"/>
              <a:gd name="adj2" fmla="val 61584"/>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Sharing good practice, up to date CPD on teaching and learning, sharing strategies through pupil postcard</a:t>
            </a:r>
            <a:endParaRPr lang="en-GB" sz="2000" b="1" dirty="0">
              <a:solidFill>
                <a:schemeClr val="tx1"/>
              </a:solidFill>
            </a:endParaRPr>
          </a:p>
        </p:txBody>
      </p:sp>
    </p:spTree>
    <p:extLst>
      <p:ext uri="{BB962C8B-B14F-4D97-AF65-F5344CB8AC3E}">
        <p14:creationId xmlns:p14="http://schemas.microsoft.com/office/powerpoint/2010/main" val="2029291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Clear Communication: Sharing information to inform QFT: the ‘Pupil Postcard’</a:t>
            </a:r>
            <a:endParaRPr lang="en-GB" dirty="0"/>
          </a:p>
        </p:txBody>
      </p:sp>
      <p:sp>
        <p:nvSpPr>
          <p:cNvPr id="3" name="Content Placeholder 2"/>
          <p:cNvSpPr>
            <a:spLocks noGrp="1"/>
          </p:cNvSpPr>
          <p:nvPr>
            <p:ph idx="1"/>
          </p:nvPr>
        </p:nvSpPr>
        <p:spPr/>
        <p:txBody>
          <a:bodyPr/>
          <a:lstStyle/>
          <a:p>
            <a:r>
              <a:rPr lang="en-US" dirty="0"/>
              <a:t>Relationships, communication, giving staff the right information and being consistent are important. </a:t>
            </a:r>
          </a:p>
          <a:p>
            <a:pPr marL="0" indent="0">
              <a:buNone/>
            </a:pPr>
            <a:endParaRPr lang="en-US" dirty="0"/>
          </a:p>
          <a:p>
            <a:r>
              <a:rPr lang="en-US" dirty="0"/>
              <a:t>Preparing an easy to reference document, taking into account the pupil’s views, therefore ensuring a child-</a:t>
            </a:r>
            <a:r>
              <a:rPr lang="en-US" dirty="0" err="1"/>
              <a:t>centred</a:t>
            </a:r>
            <a:r>
              <a:rPr lang="en-US" dirty="0"/>
              <a:t> approach, is essential.</a:t>
            </a:r>
          </a:p>
          <a:p>
            <a:pPr marL="0" indent="0">
              <a:buNone/>
            </a:pPr>
            <a:endParaRPr lang="en-US" dirty="0"/>
          </a:p>
          <a:p>
            <a:r>
              <a:rPr lang="en-US" dirty="0"/>
              <a:t>Pupil postcards are attached to the school’s go4schools system.</a:t>
            </a:r>
            <a:endParaRPr lang="en-GB" dirty="0"/>
          </a:p>
        </p:txBody>
      </p:sp>
      <p:pic>
        <p:nvPicPr>
          <p:cNvPr id="4" name="Picture 3"/>
          <p:cNvPicPr>
            <a:picLocks noChangeAspect="1"/>
          </p:cNvPicPr>
          <p:nvPr/>
        </p:nvPicPr>
        <p:blipFill>
          <a:blip r:embed="rId2"/>
          <a:stretch>
            <a:fillRect/>
          </a:stretch>
        </p:blipFill>
        <p:spPr>
          <a:xfrm>
            <a:off x="8426701" y="931855"/>
            <a:ext cx="2676376" cy="975445"/>
          </a:xfrm>
          <a:prstGeom prst="rect">
            <a:avLst/>
          </a:prstGeom>
        </p:spPr>
      </p:pic>
    </p:spTree>
    <p:extLst>
      <p:ext uri="{BB962C8B-B14F-4D97-AF65-F5344CB8AC3E}">
        <p14:creationId xmlns:p14="http://schemas.microsoft.com/office/powerpoint/2010/main" val="2462904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Pupil Postcards for QFT</a:t>
            </a:r>
            <a:endParaRPr lang="en-GB" dirty="0"/>
          </a:p>
        </p:txBody>
      </p:sp>
      <p:pic>
        <p:nvPicPr>
          <p:cNvPr id="4" name="Content Placeholder 3"/>
          <p:cNvPicPr>
            <a:picLocks noGrp="1" noChangeAspect="1"/>
          </p:cNvPicPr>
          <p:nvPr>
            <p:ph idx="1"/>
          </p:nvPr>
        </p:nvPicPr>
        <p:blipFill>
          <a:blip r:embed="rId2"/>
          <a:stretch>
            <a:fillRect/>
          </a:stretch>
        </p:blipFill>
        <p:spPr>
          <a:xfrm>
            <a:off x="1776549" y="1371600"/>
            <a:ext cx="8634548" cy="5094514"/>
          </a:xfrm>
          <a:prstGeom prst="rect">
            <a:avLst/>
          </a:prstGeom>
        </p:spPr>
      </p:pic>
      <p:sp>
        <p:nvSpPr>
          <p:cNvPr id="5" name="TextBox 4"/>
          <p:cNvSpPr txBox="1"/>
          <p:nvPr/>
        </p:nvSpPr>
        <p:spPr>
          <a:xfrm>
            <a:off x="6848203" y="171271"/>
            <a:ext cx="3317966" cy="1200329"/>
          </a:xfrm>
          <a:prstGeom prst="rect">
            <a:avLst/>
          </a:prstGeom>
          <a:noFill/>
        </p:spPr>
        <p:txBody>
          <a:bodyPr wrap="square" rtlCol="0">
            <a:spAutoFit/>
          </a:bodyPr>
          <a:lstStyle/>
          <a:p>
            <a:r>
              <a:rPr lang="en-US" dirty="0"/>
              <a:t>Sharing information</a:t>
            </a:r>
          </a:p>
          <a:p>
            <a:r>
              <a:rPr lang="en-US" dirty="0"/>
              <a:t>Developing relationships</a:t>
            </a:r>
          </a:p>
          <a:p>
            <a:r>
              <a:rPr lang="en-US" dirty="0"/>
              <a:t>Making the student feel valued – creating a sense of belonging</a:t>
            </a:r>
            <a:endParaRPr lang="en-GB" dirty="0"/>
          </a:p>
        </p:txBody>
      </p:sp>
      <p:pic>
        <p:nvPicPr>
          <p:cNvPr id="3" name="Picture 2"/>
          <p:cNvPicPr>
            <a:picLocks noChangeAspect="1"/>
          </p:cNvPicPr>
          <p:nvPr/>
        </p:nvPicPr>
        <p:blipFill>
          <a:blip r:embed="rId3"/>
          <a:stretch>
            <a:fillRect/>
          </a:stretch>
        </p:blipFill>
        <p:spPr>
          <a:xfrm>
            <a:off x="438361" y="2943412"/>
            <a:ext cx="2676376" cy="975445"/>
          </a:xfrm>
          <a:prstGeom prst="rect">
            <a:avLst/>
          </a:prstGeom>
        </p:spPr>
      </p:pic>
      <p:sp>
        <p:nvSpPr>
          <p:cNvPr id="6" name="TextBox 5">
            <a:extLst>
              <a:ext uri="{FF2B5EF4-FFF2-40B4-BE49-F238E27FC236}">
                <a16:creationId xmlns:a16="http://schemas.microsoft.com/office/drawing/2014/main" id="{56193FA1-35DB-475F-B647-EF7B86A33719}"/>
              </a:ext>
            </a:extLst>
          </p:cNvPr>
          <p:cNvSpPr txBox="1"/>
          <p:nvPr/>
        </p:nvSpPr>
        <p:spPr>
          <a:xfrm>
            <a:off x="9863546" y="2378075"/>
            <a:ext cx="1988190" cy="1754326"/>
          </a:xfrm>
          <a:prstGeom prst="rect">
            <a:avLst/>
          </a:prstGeom>
          <a:noFill/>
        </p:spPr>
        <p:txBody>
          <a:bodyPr wrap="square" rtlCol="0">
            <a:spAutoFit/>
          </a:bodyPr>
          <a:lstStyle/>
          <a:p>
            <a:r>
              <a:rPr lang="en-GB" b="1" dirty="0">
                <a:solidFill>
                  <a:srgbClr val="FF0000"/>
                </a:solidFill>
              </a:rPr>
              <a:t>An example of information exchange used effectively at Woodbrook Vale School</a:t>
            </a:r>
          </a:p>
        </p:txBody>
      </p:sp>
    </p:spTree>
    <p:extLst>
      <p:ext uri="{BB962C8B-B14F-4D97-AF65-F5344CB8AC3E}">
        <p14:creationId xmlns:p14="http://schemas.microsoft.com/office/powerpoint/2010/main" val="259355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8464"/>
          </a:xfrm>
        </p:spPr>
        <p:txBody>
          <a:bodyPr>
            <a:normAutofit fontScale="90000"/>
          </a:bodyPr>
          <a:lstStyle/>
          <a:p>
            <a:r>
              <a:rPr lang="en-US" dirty="0"/>
              <a:t>Using the postcard to plan effective QFT</a:t>
            </a:r>
            <a:endParaRPr lang="en-GB" dirty="0"/>
          </a:p>
        </p:txBody>
      </p:sp>
      <p:pic>
        <p:nvPicPr>
          <p:cNvPr id="4" name="Content Placeholder 3"/>
          <p:cNvPicPr>
            <a:picLocks noGrp="1" noChangeAspect="1"/>
          </p:cNvPicPr>
          <p:nvPr>
            <p:ph idx="1"/>
          </p:nvPr>
        </p:nvPicPr>
        <p:blipFill>
          <a:blip r:embed="rId2"/>
          <a:stretch>
            <a:fillRect/>
          </a:stretch>
        </p:blipFill>
        <p:spPr>
          <a:xfrm>
            <a:off x="1084218" y="1074944"/>
            <a:ext cx="9222376" cy="5102020"/>
          </a:xfrm>
          <a:prstGeom prst="rect">
            <a:avLst/>
          </a:prstGeom>
        </p:spPr>
      </p:pic>
      <p:sp>
        <p:nvSpPr>
          <p:cNvPr id="5" name="TextBox 4"/>
          <p:cNvSpPr txBox="1"/>
          <p:nvPr/>
        </p:nvSpPr>
        <p:spPr>
          <a:xfrm>
            <a:off x="10437224" y="3840480"/>
            <a:ext cx="1528354" cy="2585323"/>
          </a:xfrm>
          <a:prstGeom prst="rect">
            <a:avLst/>
          </a:prstGeom>
          <a:noFill/>
        </p:spPr>
        <p:txBody>
          <a:bodyPr wrap="square" rtlCol="0">
            <a:spAutoFit/>
          </a:bodyPr>
          <a:lstStyle/>
          <a:p>
            <a:r>
              <a:rPr lang="en-US" dirty="0">
                <a:solidFill>
                  <a:srgbClr val="FF0000"/>
                </a:solidFill>
              </a:rPr>
              <a:t>There are clear strategies that are easy to use within the lesson that will lessen the anxiety the student faces.</a:t>
            </a:r>
            <a:endParaRPr lang="en-GB" dirty="0">
              <a:solidFill>
                <a:srgbClr val="FF0000"/>
              </a:solidFill>
            </a:endParaRPr>
          </a:p>
        </p:txBody>
      </p:sp>
      <p:cxnSp>
        <p:nvCxnSpPr>
          <p:cNvPr id="7" name="Straight Arrow Connector 6"/>
          <p:cNvCxnSpPr/>
          <p:nvPr/>
        </p:nvCxnSpPr>
        <p:spPr>
          <a:xfrm>
            <a:off x="7694023" y="4402183"/>
            <a:ext cx="2743201" cy="522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0306594" y="731860"/>
            <a:ext cx="1658984" cy="2862322"/>
          </a:xfrm>
          <a:prstGeom prst="rect">
            <a:avLst/>
          </a:prstGeom>
          <a:noFill/>
        </p:spPr>
        <p:txBody>
          <a:bodyPr wrap="square" rtlCol="0">
            <a:spAutoFit/>
          </a:bodyPr>
          <a:lstStyle/>
          <a:p>
            <a:r>
              <a:rPr lang="en-US" dirty="0">
                <a:solidFill>
                  <a:srgbClr val="FF0000"/>
                </a:solidFill>
              </a:rPr>
              <a:t>Knowing about changes to the norm are important for this student. The teacher being aware of this helps prevent a lot of stress/anxiety.</a:t>
            </a:r>
            <a:endParaRPr lang="en-GB" dirty="0">
              <a:solidFill>
                <a:srgbClr val="FF0000"/>
              </a:solidFill>
            </a:endParaRPr>
          </a:p>
        </p:txBody>
      </p:sp>
      <p:cxnSp>
        <p:nvCxnSpPr>
          <p:cNvPr id="10" name="Straight Arrow Connector 9"/>
          <p:cNvCxnSpPr/>
          <p:nvPr/>
        </p:nvCxnSpPr>
        <p:spPr>
          <a:xfrm flipV="1">
            <a:off x="8921931" y="2495006"/>
            <a:ext cx="1384663" cy="4310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4503" y="2259874"/>
            <a:ext cx="914400" cy="1754326"/>
          </a:xfrm>
          <a:prstGeom prst="rect">
            <a:avLst/>
          </a:prstGeom>
          <a:noFill/>
        </p:spPr>
        <p:txBody>
          <a:bodyPr wrap="square" rtlCol="0">
            <a:spAutoFit/>
          </a:bodyPr>
          <a:lstStyle/>
          <a:p>
            <a:r>
              <a:rPr lang="en-US" dirty="0">
                <a:solidFill>
                  <a:srgbClr val="FF0000"/>
                </a:solidFill>
              </a:rPr>
              <a:t>This student will need extra time.</a:t>
            </a:r>
            <a:endParaRPr lang="en-GB" dirty="0">
              <a:solidFill>
                <a:srgbClr val="FF0000"/>
              </a:solidFill>
            </a:endParaRPr>
          </a:p>
        </p:txBody>
      </p:sp>
      <p:cxnSp>
        <p:nvCxnSpPr>
          <p:cNvPr id="13" name="Straight Arrow Connector 12"/>
          <p:cNvCxnSpPr>
            <a:endCxn id="11" idx="3"/>
          </p:cNvCxnSpPr>
          <p:nvPr/>
        </p:nvCxnSpPr>
        <p:spPr>
          <a:xfrm flipH="1" flipV="1">
            <a:off x="1018903" y="3137037"/>
            <a:ext cx="2508068" cy="14741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a:stretch>
            <a:fillRect/>
          </a:stretch>
        </p:blipFill>
        <p:spPr>
          <a:xfrm>
            <a:off x="5553224" y="1557591"/>
            <a:ext cx="2676376" cy="975445"/>
          </a:xfrm>
          <a:prstGeom prst="rect">
            <a:avLst/>
          </a:prstGeom>
        </p:spPr>
      </p:pic>
    </p:spTree>
    <p:extLst>
      <p:ext uri="{BB962C8B-B14F-4D97-AF65-F5344CB8AC3E}">
        <p14:creationId xmlns:p14="http://schemas.microsoft.com/office/powerpoint/2010/main" val="1717428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Continual sharing information and communication with staff, parents and pupils is key to targeted provision</a:t>
            </a:r>
            <a:endParaRPr lang="en-GB" dirty="0"/>
          </a:p>
        </p:txBody>
      </p:sp>
      <p:sp>
        <p:nvSpPr>
          <p:cNvPr id="3" name="Content Placeholder 2"/>
          <p:cNvSpPr>
            <a:spLocks noGrp="1"/>
          </p:cNvSpPr>
          <p:nvPr>
            <p:ph idx="1"/>
          </p:nvPr>
        </p:nvSpPr>
        <p:spPr/>
        <p:txBody>
          <a:bodyPr/>
          <a:lstStyle/>
          <a:p>
            <a:r>
              <a:rPr lang="en-US" dirty="0"/>
              <a:t>Be aware of suitable interventions</a:t>
            </a:r>
          </a:p>
          <a:p>
            <a:r>
              <a:rPr lang="en-US" dirty="0"/>
              <a:t>Monitor progress of targeted support/intervention</a:t>
            </a:r>
          </a:p>
          <a:p>
            <a:r>
              <a:rPr lang="en-US" dirty="0"/>
              <a:t>Review the targeted support/intervention regularly</a:t>
            </a:r>
          </a:p>
          <a:p>
            <a:r>
              <a:rPr lang="en-US" dirty="0"/>
              <a:t>Try a different intervention, try and improve, constant assess plan do review, ask for advice monitor anything done – impact/effect if not working, try something else</a:t>
            </a:r>
          </a:p>
          <a:p>
            <a:r>
              <a:rPr lang="en-US" dirty="0"/>
              <a:t>Share ideas</a:t>
            </a:r>
          </a:p>
          <a:p>
            <a:r>
              <a:rPr lang="en-US" dirty="0"/>
              <a:t>Feedback and monitor</a:t>
            </a:r>
            <a:endParaRPr lang="en-GB" dirty="0"/>
          </a:p>
        </p:txBody>
      </p:sp>
      <p:pic>
        <p:nvPicPr>
          <p:cNvPr id="4" name="Picture 3"/>
          <p:cNvPicPr>
            <a:picLocks noChangeAspect="1"/>
          </p:cNvPicPr>
          <p:nvPr/>
        </p:nvPicPr>
        <p:blipFill>
          <a:blip r:embed="rId2"/>
          <a:stretch>
            <a:fillRect/>
          </a:stretch>
        </p:blipFill>
        <p:spPr>
          <a:xfrm>
            <a:off x="7160770" y="5011433"/>
            <a:ext cx="2566638" cy="1012024"/>
          </a:xfrm>
          <a:prstGeom prst="rect">
            <a:avLst/>
          </a:prstGeom>
        </p:spPr>
      </p:pic>
    </p:spTree>
    <p:extLst>
      <p:ext uri="{BB962C8B-B14F-4D97-AF65-F5344CB8AC3E}">
        <p14:creationId xmlns:p14="http://schemas.microsoft.com/office/powerpoint/2010/main" val="912932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1985381" y="16156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3215680" y="0"/>
            <a:ext cx="1669256" cy="1754326"/>
          </a:xfrm>
          <a:prstGeom prst="rect">
            <a:avLst/>
          </a:prstGeom>
          <a:solidFill>
            <a:schemeClr val="accent5">
              <a:lumMod val="20000"/>
              <a:lumOff val="80000"/>
            </a:schemeClr>
          </a:solidFill>
        </p:spPr>
        <p:txBody>
          <a:bodyPr>
            <a:spAutoFit/>
          </a:bodyPr>
          <a:lstStyle/>
          <a:p>
            <a:pPr>
              <a:defRPr/>
            </a:pPr>
            <a:r>
              <a:rPr lang="en-GB" b="1" dirty="0">
                <a:latin typeface="Calibri" pitchFamily="34" charset="0"/>
              </a:rPr>
              <a:t>Growing </a:t>
            </a:r>
          </a:p>
          <a:p>
            <a:pPr>
              <a:defRPr/>
            </a:pPr>
            <a:r>
              <a:rPr lang="en-GB" b="1" dirty="0">
                <a:latin typeface="Calibri" pitchFamily="34" charset="0"/>
              </a:rPr>
              <a:t>Understanding of what approaches secure better outcomes</a:t>
            </a:r>
          </a:p>
        </p:txBody>
      </p:sp>
      <p:sp>
        <p:nvSpPr>
          <p:cNvPr id="4" name="TextBox 3"/>
          <p:cNvSpPr txBox="1"/>
          <p:nvPr/>
        </p:nvSpPr>
        <p:spPr>
          <a:xfrm>
            <a:off x="7176120" y="8303"/>
            <a:ext cx="1714500" cy="1754326"/>
          </a:xfrm>
          <a:prstGeom prst="rect">
            <a:avLst/>
          </a:prstGeom>
          <a:solidFill>
            <a:schemeClr val="accent5">
              <a:lumMod val="20000"/>
              <a:lumOff val="80000"/>
            </a:schemeClr>
          </a:solidFill>
        </p:spPr>
        <p:txBody>
          <a:bodyPr>
            <a:spAutoFit/>
          </a:bodyPr>
          <a:lstStyle/>
          <a:p>
            <a:pPr algn="r">
              <a:defRPr/>
            </a:pPr>
            <a:r>
              <a:rPr lang="en-GB" b="1" dirty="0"/>
              <a:t>Growing </a:t>
            </a:r>
          </a:p>
          <a:p>
            <a:pPr algn="r">
              <a:defRPr/>
            </a:pPr>
            <a:r>
              <a:rPr lang="en-GB" b="1" dirty="0"/>
              <a:t>Understanding of</a:t>
            </a:r>
          </a:p>
          <a:p>
            <a:pPr algn="r">
              <a:defRPr/>
            </a:pPr>
            <a:r>
              <a:rPr lang="en-GB" b="1" dirty="0"/>
              <a:t> Pupil’s strengths and  Needs</a:t>
            </a:r>
          </a:p>
        </p:txBody>
      </p:sp>
      <p:sp>
        <p:nvSpPr>
          <p:cNvPr id="5" name="TextBox 4"/>
          <p:cNvSpPr txBox="1"/>
          <p:nvPr/>
        </p:nvSpPr>
        <p:spPr>
          <a:xfrm>
            <a:off x="3234894" y="4293096"/>
            <a:ext cx="1780986" cy="1631216"/>
          </a:xfrm>
          <a:prstGeom prst="rect">
            <a:avLst/>
          </a:prstGeom>
          <a:solidFill>
            <a:schemeClr val="accent5">
              <a:lumMod val="20000"/>
              <a:lumOff val="80000"/>
            </a:schemeClr>
          </a:solidFill>
        </p:spPr>
        <p:txBody>
          <a:bodyPr wrap="square">
            <a:spAutoFit/>
          </a:bodyPr>
          <a:lstStyle/>
          <a:p>
            <a:pPr>
              <a:defRPr/>
            </a:pPr>
            <a:r>
              <a:rPr lang="en-GB" sz="2000" b="1" dirty="0"/>
              <a:t>Growing </a:t>
            </a:r>
          </a:p>
          <a:p>
            <a:pPr>
              <a:defRPr/>
            </a:pPr>
            <a:r>
              <a:rPr lang="en-GB" sz="2000" b="1" dirty="0"/>
              <a:t>Understanding of </a:t>
            </a:r>
          </a:p>
          <a:p>
            <a:pPr>
              <a:defRPr/>
            </a:pPr>
            <a:r>
              <a:rPr lang="en-GB" sz="2000" b="1" dirty="0"/>
              <a:t>effective support</a:t>
            </a:r>
          </a:p>
        </p:txBody>
      </p:sp>
      <p:sp>
        <p:nvSpPr>
          <p:cNvPr id="6" name="TextBox 5"/>
          <p:cNvSpPr txBox="1"/>
          <p:nvPr/>
        </p:nvSpPr>
        <p:spPr>
          <a:xfrm>
            <a:off x="7056947" y="4139208"/>
            <a:ext cx="2169207" cy="1631216"/>
          </a:xfrm>
          <a:prstGeom prst="rect">
            <a:avLst/>
          </a:prstGeom>
          <a:solidFill>
            <a:schemeClr val="accent5">
              <a:lumMod val="20000"/>
              <a:lumOff val="80000"/>
            </a:schemeClr>
          </a:solidFill>
        </p:spPr>
        <p:txBody>
          <a:bodyPr wrap="square">
            <a:spAutoFit/>
          </a:bodyPr>
          <a:lstStyle/>
          <a:p>
            <a:pPr algn="r">
              <a:defRPr/>
            </a:pPr>
            <a:r>
              <a:rPr lang="en-GB" sz="2000" b="1" dirty="0"/>
              <a:t>Growing </a:t>
            </a:r>
          </a:p>
          <a:p>
            <a:pPr algn="r">
              <a:defRPr/>
            </a:pPr>
            <a:r>
              <a:rPr lang="en-GB" sz="2000" b="1" dirty="0"/>
              <a:t>Understanding of what teaching approaches work and don’t work</a:t>
            </a:r>
          </a:p>
        </p:txBody>
      </p:sp>
      <p:sp>
        <p:nvSpPr>
          <p:cNvPr id="7" name="Curved Down Arrow 6"/>
          <p:cNvSpPr/>
          <p:nvPr/>
        </p:nvSpPr>
        <p:spPr>
          <a:xfrm rot="16042572">
            <a:off x="2630091" y="2933305"/>
            <a:ext cx="1366838" cy="650081"/>
          </a:xfrm>
          <a:prstGeom prst="curvedDownArrow">
            <a:avLst/>
          </a:prstGeom>
          <a:solidFill>
            <a:srgbClr val="96FE18"/>
          </a:solidFill>
          <a:ln w="25400" cap="flat" cmpd="sng" algn="ctr">
            <a:solidFill>
              <a:srgbClr val="31B6FD">
                <a:shade val="50000"/>
              </a:srgbClr>
            </a:solidFill>
            <a:prstDash val="solid"/>
          </a:ln>
          <a:effectLst/>
        </p:spPr>
        <p:txBody>
          <a:bodyPr anchor="ctr"/>
          <a:lstStyle/>
          <a:p>
            <a:pPr algn="ctr">
              <a:defRPr/>
            </a:pPr>
            <a:endParaRPr lang="en-GB" kern="0">
              <a:solidFill>
                <a:prstClr val="black"/>
              </a:solidFill>
              <a:latin typeface="Calibri"/>
            </a:endParaRPr>
          </a:p>
        </p:txBody>
      </p:sp>
      <p:sp>
        <p:nvSpPr>
          <p:cNvPr id="8" name="Curved Down Arrow 7"/>
          <p:cNvSpPr/>
          <p:nvPr/>
        </p:nvSpPr>
        <p:spPr>
          <a:xfrm rot="5400000">
            <a:off x="8042474" y="2897023"/>
            <a:ext cx="1366837" cy="651272"/>
          </a:xfrm>
          <a:prstGeom prst="curvedDownArrow">
            <a:avLst/>
          </a:prstGeom>
          <a:solidFill>
            <a:srgbClr val="96FE18"/>
          </a:solidFill>
          <a:ln w="25400" cap="flat" cmpd="sng" algn="ctr">
            <a:solidFill>
              <a:srgbClr val="31B6FD">
                <a:shade val="50000"/>
              </a:srgbClr>
            </a:solidFill>
            <a:prstDash val="solid"/>
          </a:ln>
          <a:effectLst/>
        </p:spPr>
        <p:txBody>
          <a:bodyPr anchor="ctr"/>
          <a:lstStyle/>
          <a:p>
            <a:pPr algn="ctr">
              <a:defRPr/>
            </a:pPr>
            <a:endParaRPr lang="en-GB" kern="0">
              <a:solidFill>
                <a:prstClr val="black"/>
              </a:solidFill>
              <a:latin typeface="Calibri"/>
            </a:endParaRPr>
          </a:p>
        </p:txBody>
      </p:sp>
      <p:sp>
        <p:nvSpPr>
          <p:cNvPr id="9" name="Right Arrow 8"/>
          <p:cNvSpPr/>
          <p:nvPr/>
        </p:nvSpPr>
        <p:spPr>
          <a:xfrm>
            <a:off x="1923189" y="1017927"/>
            <a:ext cx="1302395" cy="6718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solidFill>
                  <a:srgbClr val="FFFF00"/>
                </a:solidFill>
              </a:rPr>
              <a:t>REVISE</a:t>
            </a:r>
          </a:p>
        </p:txBody>
      </p:sp>
      <p:sp>
        <p:nvSpPr>
          <p:cNvPr id="10" name="Right Arrow 9"/>
          <p:cNvSpPr/>
          <p:nvPr/>
        </p:nvSpPr>
        <p:spPr>
          <a:xfrm rot="5400000">
            <a:off x="8889600" y="1024719"/>
            <a:ext cx="1542834" cy="869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b="1" dirty="0">
                <a:solidFill>
                  <a:srgbClr val="FFFF00"/>
                </a:solidFill>
              </a:rPr>
              <a:t>REVISIT</a:t>
            </a:r>
          </a:p>
        </p:txBody>
      </p:sp>
      <p:sp>
        <p:nvSpPr>
          <p:cNvPr id="11" name="Left Arrow 10"/>
          <p:cNvSpPr/>
          <p:nvPr/>
        </p:nvSpPr>
        <p:spPr>
          <a:xfrm>
            <a:off x="8574881" y="5669114"/>
            <a:ext cx="1835944" cy="5805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solidFill>
                  <a:srgbClr val="FFFF00"/>
                </a:solidFill>
              </a:rPr>
              <a:t>REFINE</a:t>
            </a:r>
          </a:p>
        </p:txBody>
      </p:sp>
      <p:sp>
        <p:nvSpPr>
          <p:cNvPr id="12" name="Up Arrow 11"/>
          <p:cNvSpPr/>
          <p:nvPr/>
        </p:nvSpPr>
        <p:spPr>
          <a:xfrm>
            <a:off x="1919893" y="4034722"/>
            <a:ext cx="939364" cy="18895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en-GB" b="1" dirty="0">
                <a:solidFill>
                  <a:srgbClr val="FFFF00"/>
                </a:solidFill>
              </a:rPr>
              <a:t>REFRESH</a:t>
            </a:r>
          </a:p>
        </p:txBody>
      </p:sp>
      <p:sp>
        <p:nvSpPr>
          <p:cNvPr id="13" name="TextBox 12"/>
          <p:cNvSpPr txBox="1">
            <a:spLocks noChangeArrowheads="1"/>
          </p:cNvSpPr>
          <p:nvPr/>
        </p:nvSpPr>
        <p:spPr bwMode="auto">
          <a:xfrm>
            <a:off x="9176987" y="2584410"/>
            <a:ext cx="1233838" cy="1077218"/>
          </a:xfrm>
          <a:prstGeom prst="rect">
            <a:avLst/>
          </a:prstGeom>
          <a:solidFill>
            <a:srgbClr val="FFFF00"/>
          </a:solidFill>
          <a:ln w="9525">
            <a:noFill/>
            <a:miter lim="800000"/>
            <a:headEnd/>
            <a:tailEnd/>
          </a:ln>
        </p:spPr>
        <p:txBody>
          <a:bodyPr wrap="square">
            <a:spAutoFit/>
          </a:bodyPr>
          <a:lstStyle/>
          <a:p>
            <a:r>
              <a:rPr lang="en-GB" sz="1600" b="1" dirty="0">
                <a:latin typeface="Calibri" pitchFamily="34" charset="0"/>
              </a:rPr>
              <a:t>More detailed &amp; specialist</a:t>
            </a:r>
          </a:p>
          <a:p>
            <a:r>
              <a:rPr lang="en-GB" sz="1600" b="1" dirty="0">
                <a:latin typeface="Calibri" pitchFamily="34" charset="0"/>
              </a:rPr>
              <a:t>approaches</a:t>
            </a:r>
          </a:p>
        </p:txBody>
      </p:sp>
      <p:sp>
        <p:nvSpPr>
          <p:cNvPr id="14" name="TextBox 13"/>
          <p:cNvSpPr txBox="1">
            <a:spLocks noChangeArrowheads="1"/>
          </p:cNvSpPr>
          <p:nvPr/>
        </p:nvSpPr>
        <p:spPr bwMode="auto">
          <a:xfrm>
            <a:off x="1763883" y="2738298"/>
            <a:ext cx="1095375" cy="923330"/>
          </a:xfrm>
          <a:prstGeom prst="rect">
            <a:avLst/>
          </a:prstGeom>
          <a:solidFill>
            <a:srgbClr val="FFFF00"/>
          </a:solidFill>
          <a:ln w="9525">
            <a:noFill/>
            <a:miter lim="800000"/>
            <a:headEnd/>
            <a:tailEnd/>
          </a:ln>
        </p:spPr>
        <p:txBody>
          <a:bodyPr>
            <a:spAutoFit/>
          </a:bodyPr>
          <a:lstStyle/>
          <a:p>
            <a:r>
              <a:rPr lang="en-GB" b="1" dirty="0">
                <a:latin typeface="Calibri" pitchFamily="34" charset="0"/>
              </a:rPr>
              <a:t>More frequent reviews  </a:t>
            </a:r>
          </a:p>
        </p:txBody>
      </p:sp>
      <p:sp>
        <p:nvSpPr>
          <p:cNvPr id="15" name="TextBox 14"/>
          <p:cNvSpPr txBox="1"/>
          <p:nvPr/>
        </p:nvSpPr>
        <p:spPr>
          <a:xfrm>
            <a:off x="508000" y="6249682"/>
            <a:ext cx="3262489" cy="523220"/>
          </a:xfrm>
          <a:prstGeom prst="rect">
            <a:avLst/>
          </a:prstGeom>
          <a:noFill/>
        </p:spPr>
        <p:txBody>
          <a:bodyPr wrap="square" rtlCol="0">
            <a:spAutoFit/>
          </a:bodyPr>
          <a:lstStyle/>
          <a:p>
            <a:r>
              <a:rPr lang="en-US" sz="2800" b="1" dirty="0"/>
              <a:t>From this we have…</a:t>
            </a:r>
            <a:endParaRPr lang="en-GB" sz="2800" b="1" dirty="0"/>
          </a:p>
        </p:txBody>
      </p:sp>
    </p:spTree>
    <p:extLst>
      <p:ext uri="{BB962C8B-B14F-4D97-AF65-F5344CB8AC3E}">
        <p14:creationId xmlns:p14="http://schemas.microsoft.com/office/powerpoint/2010/main" val="968352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65490"/>
          </a:xfrm>
        </p:spPr>
        <p:txBody>
          <a:bodyPr>
            <a:normAutofit fontScale="90000"/>
          </a:bodyPr>
          <a:lstStyle/>
          <a:p>
            <a:r>
              <a:rPr lang="en-US" dirty="0"/>
              <a:t>Case studies: KS3 Student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5120527"/>
              </p:ext>
            </p:extLst>
          </p:nvPr>
        </p:nvGraphicFramePr>
        <p:xfrm>
          <a:off x="733909" y="4991230"/>
          <a:ext cx="5505525" cy="1398494"/>
        </p:xfrm>
        <a:graphic>
          <a:graphicData uri="http://schemas.openxmlformats.org/drawingml/2006/table">
            <a:tbl>
              <a:tblPr firstRow="1" firstCol="1" bandRow="1">
                <a:tableStyleId>{5C22544A-7EE6-4342-B048-85BDC9FD1C3A}</a:tableStyleId>
              </a:tblPr>
              <a:tblGrid>
                <a:gridCol w="1526107">
                  <a:extLst>
                    <a:ext uri="{9D8B030D-6E8A-4147-A177-3AD203B41FA5}">
                      <a16:colId xmlns:a16="http://schemas.microsoft.com/office/drawing/2014/main" val="1286000594"/>
                    </a:ext>
                  </a:extLst>
                </a:gridCol>
                <a:gridCol w="1353766">
                  <a:extLst>
                    <a:ext uri="{9D8B030D-6E8A-4147-A177-3AD203B41FA5}">
                      <a16:colId xmlns:a16="http://schemas.microsoft.com/office/drawing/2014/main" val="3448861971"/>
                    </a:ext>
                  </a:extLst>
                </a:gridCol>
                <a:gridCol w="1351427">
                  <a:extLst>
                    <a:ext uri="{9D8B030D-6E8A-4147-A177-3AD203B41FA5}">
                      <a16:colId xmlns:a16="http://schemas.microsoft.com/office/drawing/2014/main" val="3119759207"/>
                    </a:ext>
                  </a:extLst>
                </a:gridCol>
                <a:gridCol w="1274225">
                  <a:extLst>
                    <a:ext uri="{9D8B030D-6E8A-4147-A177-3AD203B41FA5}">
                      <a16:colId xmlns:a16="http://schemas.microsoft.com/office/drawing/2014/main" val="1875188922"/>
                    </a:ext>
                  </a:extLst>
                </a:gridCol>
              </a:tblGrid>
              <a:tr h="699247">
                <a:tc>
                  <a:txBody>
                    <a:bodyPr/>
                    <a:lstStyle/>
                    <a:p>
                      <a:pPr>
                        <a:lnSpc>
                          <a:spcPct val="107000"/>
                        </a:lnSpc>
                        <a:spcAft>
                          <a:spcPts val="0"/>
                        </a:spcAft>
                      </a:pPr>
                      <a:r>
                        <a:rPr lang="en-GB" sz="1100" u="sng" dirty="0">
                          <a:effectLst/>
                        </a:rPr>
                        <a:t>2020/2021 Attendance data</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u="sng">
                          <a:effectLst/>
                        </a:rPr>
                        <a:t>ATL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u="sng" dirty="0">
                          <a:effectLst/>
                        </a:rPr>
                        <a:t>Stages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u="sng" dirty="0">
                          <a:effectLst/>
                        </a:rPr>
                        <a:t>Exclusions/ Hosts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3182168"/>
                  </a:ext>
                </a:extLst>
              </a:tr>
              <a:tr h="699247">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 </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8680606"/>
                  </a:ext>
                </a:extLst>
              </a:tr>
            </a:tbl>
          </a:graphicData>
        </a:graphic>
      </p:graphicFrame>
      <p:sp>
        <p:nvSpPr>
          <p:cNvPr id="5" name="Rectangle 3"/>
          <p:cNvSpPr>
            <a:spLocks noChangeArrowheads="1"/>
          </p:cNvSpPr>
          <p:nvPr/>
        </p:nvSpPr>
        <p:spPr bwMode="auto">
          <a:xfrm>
            <a:off x="585992" y="1171985"/>
            <a:ext cx="10709737" cy="34778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Needs: SEN – SEMH C&amp;L, C&amp;I</a:t>
            </a:r>
            <a:endParaRPr kumimoji="0" lang="en-GB" altLang="en-US" sz="20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This student has significant SEMH needs, together with cognition and learning needs and </a:t>
            </a:r>
            <a:r>
              <a:rPr lang="en-GB" altLang="en-US" sz="2000" dirty="0">
                <a:latin typeface="Calibri" panose="020F0502020204030204" pitchFamily="34" charset="0"/>
                <a:ea typeface="Times New Roman" panose="02020603050405020304" pitchFamily="18" charset="0"/>
                <a:cs typeface="Times New Roman" panose="02020603050405020304" pitchFamily="18" charset="0"/>
              </a:rPr>
              <a:t>language delay. She is currently working at levels significantly below her chronological age. These needs are further compounded by her attachment difficulties, fragile self image, developmental immaturities and her difficulties understanding and managing social relationships with peers and adults, making her socially vulnerable. She has little resilience and has extreme emotional reactions to situations she perceives as challenging. It subsequently takes a considerable amount of time to calm her and re-engage her with learning. She is easily distressed and struggles with what she perceives as loud noises, displaying extreme reactions to film clips, music lessons ad classroom discussions. She repeatedly complains of headaches, stomach ache and feeling sick alongside displaying anxious behaviours throughout the school day. She also becomes anxious when it is time to go home. </a:t>
            </a:r>
            <a:endParaRPr kumimoji="0" lang="en-GB" altLang="en-US" sz="2000" b="0" i="0" u="none" strike="noStrike" cap="none" normalizeH="0" baseline="0" dirty="0">
              <a:ln>
                <a:noFill/>
              </a:ln>
              <a:solidFill>
                <a:schemeClr val="tx1"/>
              </a:solidFill>
              <a:effectLst/>
              <a:ea typeface="Times New Roman" panose="02020603050405020304" pitchFamily="18" charset="0"/>
            </a:endParaRPr>
          </a:p>
        </p:txBody>
      </p:sp>
      <p:sp>
        <p:nvSpPr>
          <p:cNvPr id="6" name="Rectangle 4"/>
          <p:cNvSpPr>
            <a:spLocks noChangeArrowheads="1"/>
          </p:cNvSpPr>
          <p:nvPr/>
        </p:nvSpPr>
        <p:spPr bwMode="auto">
          <a:xfrm>
            <a:off x="3233738" y="53387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5"/>
          <p:cNvSpPr>
            <a:spLocks noChangeArrowheads="1"/>
          </p:cNvSpPr>
          <p:nvPr/>
        </p:nvSpPr>
        <p:spPr bwMode="auto">
          <a:xfrm>
            <a:off x="3233738" y="81295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Attendance to all entered exams (5)</a:t>
            </a:r>
            <a:endParaRPr kumimoji="0" lang="en-GB"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Engagement with 1:1 tutor </a:t>
            </a:r>
            <a:endParaRPr kumimoji="0" lang="en-GB"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Relatively high attendance</a:t>
            </a:r>
            <a:r>
              <a:rPr kumimoji="0" lang="en-GB" altLang="en-US" sz="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hlinkMouseOver r:id="rId3"/>
              </a:rPr>
              <a:t>[</a:t>
            </a:r>
            <a:r>
              <a:rPr kumimoji="0" lang="en-GB" altLang="en-US" sz="800" b="0" i="0" u="none" strike="noStrike" cap="none" normalizeH="0" baseline="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hlinkMouseOver r:id="rId3"/>
              </a:rPr>
              <a:t>MRM1]</a:t>
            </a:r>
            <a:r>
              <a:rPr kumimoji="0" lang="en-GB" altLang="en-US" sz="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prior to personalised timetable </a:t>
            </a:r>
            <a:endParaRPr kumimoji="0" lang="en-GB"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Able to access curriculum due to adjustments made</a:t>
            </a:r>
            <a:endParaRPr kumimoji="0" lang="en-GB"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Completed application for Post-16 course </a:t>
            </a:r>
            <a:endParaRPr kumimoji="0" lang="en-GB"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Accepted on to a college Course - Loughborough College, Motor Mechanics</a:t>
            </a:r>
            <a:endParaRPr kumimoji="0" lang="en-GB"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Achieved GCSE grades in English Language, maths, Science and statistics</a:t>
            </a:r>
            <a:endParaRPr kumimoji="0" lang="en-GB"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Achieved grade 2 in English Language</a:t>
            </a:r>
            <a:endParaRPr kumimoji="0" lang="en-GB"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3233738" y="8586788"/>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9" name="Rectangle 7"/>
          <p:cNvSpPr>
            <a:spLocks noChangeArrowheads="1"/>
          </p:cNvSpPr>
          <p:nvPr/>
        </p:nvSpPr>
        <p:spPr bwMode="auto">
          <a:xfrm>
            <a:off x="3233738" y="85963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GB" altLang="en-US" sz="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4"/>
              </a:rPr>
              <a:t>[MRM1]</a:t>
            </a:r>
            <a:r>
              <a:rPr kumimoji="0" lang="en-GB" altLang="en-US" sz="12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Is there any patturn? E.g. what was his attendance like before his tutoring? Was it higher because he was in school all the time</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46583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5 minutes to consider:</a:t>
            </a:r>
            <a:endParaRPr lang="en-GB" dirty="0"/>
          </a:p>
        </p:txBody>
      </p:sp>
      <p:sp>
        <p:nvSpPr>
          <p:cNvPr id="3" name="Content Placeholder 2"/>
          <p:cNvSpPr>
            <a:spLocks noGrp="1"/>
          </p:cNvSpPr>
          <p:nvPr>
            <p:ph idx="1"/>
          </p:nvPr>
        </p:nvSpPr>
        <p:spPr/>
        <p:txBody>
          <a:bodyPr/>
          <a:lstStyle/>
          <a:p>
            <a:r>
              <a:rPr lang="en-US" dirty="0"/>
              <a:t>What are the issues for this student?</a:t>
            </a:r>
          </a:p>
          <a:p>
            <a:endParaRPr lang="en-US" dirty="0"/>
          </a:p>
          <a:p>
            <a:r>
              <a:rPr lang="en-US" dirty="0"/>
              <a:t>What QFT needs to be in place?</a:t>
            </a:r>
          </a:p>
          <a:p>
            <a:endParaRPr lang="en-US" dirty="0"/>
          </a:p>
          <a:p>
            <a:r>
              <a:rPr lang="en-US" dirty="0"/>
              <a:t>What additional interventions should be used?</a:t>
            </a:r>
            <a:endParaRPr lang="en-GB" dirty="0"/>
          </a:p>
          <a:p>
            <a:endParaRPr lang="en-US" dirty="0"/>
          </a:p>
          <a:p>
            <a:r>
              <a:rPr lang="en-US" dirty="0"/>
              <a:t>What could be the next steps?</a:t>
            </a:r>
            <a:endParaRPr lang="en-GB" dirty="0"/>
          </a:p>
        </p:txBody>
      </p:sp>
    </p:spTree>
    <p:extLst>
      <p:ext uri="{BB962C8B-B14F-4D97-AF65-F5344CB8AC3E}">
        <p14:creationId xmlns:p14="http://schemas.microsoft.com/office/powerpoint/2010/main" val="3291799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79458"/>
          </a:xfrm>
        </p:spPr>
        <p:txBody>
          <a:bodyPr>
            <a:normAutofit fontScale="90000"/>
          </a:bodyPr>
          <a:lstStyle/>
          <a:p>
            <a:r>
              <a:rPr lang="en-US" dirty="0"/>
              <a:t>Graduated Response</a:t>
            </a:r>
            <a:endParaRPr lang="en-GB" dirty="0"/>
          </a:p>
        </p:txBody>
      </p:sp>
      <p:sp>
        <p:nvSpPr>
          <p:cNvPr id="3" name="Content Placeholder 2"/>
          <p:cNvSpPr>
            <a:spLocks noGrp="1"/>
          </p:cNvSpPr>
          <p:nvPr>
            <p:ph idx="1"/>
          </p:nvPr>
        </p:nvSpPr>
        <p:spPr>
          <a:xfrm>
            <a:off x="287383" y="744584"/>
            <a:ext cx="11704320" cy="6113416"/>
          </a:xfrm>
        </p:spPr>
        <p:txBody>
          <a:bodyPr>
            <a:normAutofit fontScale="40000" lnSpcReduction="20000"/>
          </a:bodyPr>
          <a:lstStyle/>
          <a:p>
            <a:r>
              <a:rPr lang="en-US" dirty="0"/>
              <a:t>Student was identified at transition as possibly needing support, previous SEMH concerns, some ASD tendencies, previously referred to CAMHs, working below chronological age</a:t>
            </a:r>
          </a:p>
          <a:p>
            <a:r>
              <a:rPr lang="en-US" dirty="0"/>
              <a:t>Information used to produce pupil postcard in conjunction with the student – this was shared prior to students starting at WBVS</a:t>
            </a:r>
          </a:p>
          <a:p>
            <a:r>
              <a:rPr lang="en-US" dirty="0"/>
              <a:t>Information on students needs shared in virtual pre-recorded presentation with all staff.</a:t>
            </a:r>
          </a:p>
          <a:p>
            <a:r>
              <a:rPr lang="en-US" dirty="0"/>
              <a:t>Transition support following normal procedures unable to take place however virtual support and ASD friendly information shared</a:t>
            </a:r>
          </a:p>
          <a:p>
            <a:r>
              <a:rPr lang="en-US" dirty="0"/>
              <a:t>Student placed into tutor group with other students with an EHCP so support would be available throughout the day</a:t>
            </a:r>
          </a:p>
          <a:p>
            <a:r>
              <a:rPr lang="en-US" dirty="0"/>
              <a:t>Nurture room available and student accessed daily</a:t>
            </a:r>
          </a:p>
          <a:p>
            <a:r>
              <a:rPr lang="en-US" dirty="0"/>
              <a:t>Early observations and teacher and LSA feedback indicated concerns regarding </a:t>
            </a:r>
            <a:r>
              <a:rPr lang="en-US" dirty="0" err="1"/>
              <a:t>behaviours</a:t>
            </a:r>
            <a:r>
              <a:rPr lang="en-US" dirty="0"/>
              <a:t> and ability to cope with the demands of the school day</a:t>
            </a:r>
          </a:p>
          <a:p>
            <a:r>
              <a:rPr lang="en-US" dirty="0" err="1"/>
              <a:t>Googlesheet</a:t>
            </a:r>
            <a:r>
              <a:rPr lang="en-US" dirty="0"/>
              <a:t> introduced to track access to learning, </a:t>
            </a:r>
            <a:r>
              <a:rPr lang="en-US" dirty="0" err="1"/>
              <a:t>behaviours</a:t>
            </a:r>
            <a:r>
              <a:rPr lang="en-US" dirty="0"/>
              <a:t> and response to support – shared with LSA staff, tutor, HOY and </a:t>
            </a:r>
            <a:r>
              <a:rPr lang="en-US" dirty="0" err="1"/>
              <a:t>SENDCo</a:t>
            </a:r>
            <a:endParaRPr lang="en-US" dirty="0"/>
          </a:p>
          <a:p>
            <a:r>
              <a:rPr lang="en-US" dirty="0"/>
              <a:t>Time out card issued and suggested use of the learning zone when student feeling overwhelmed</a:t>
            </a:r>
          </a:p>
          <a:p>
            <a:r>
              <a:rPr lang="en-US" dirty="0"/>
              <a:t>Feedback and observation indicated further differentiation needed within lessons including language used to interact with student</a:t>
            </a:r>
          </a:p>
          <a:p>
            <a:r>
              <a:rPr lang="en-US" dirty="0" err="1"/>
              <a:t>SENDCo</a:t>
            </a:r>
            <a:r>
              <a:rPr lang="en-US" dirty="0"/>
              <a:t> made further contact with feeder school to discuss strategies that worked in previous setting. These were put into place and shared with staff.</a:t>
            </a:r>
          </a:p>
          <a:p>
            <a:r>
              <a:rPr lang="en-US" dirty="0" err="1"/>
              <a:t>SENDCo</a:t>
            </a:r>
            <a:r>
              <a:rPr lang="en-US" dirty="0"/>
              <a:t> began regular contact with home and suggested parent take student to GP</a:t>
            </a:r>
          </a:p>
          <a:p>
            <a:r>
              <a:rPr lang="en-US" dirty="0"/>
              <a:t>1:1 support needed to support student throughout the day</a:t>
            </a:r>
          </a:p>
          <a:p>
            <a:r>
              <a:rPr lang="en-US" dirty="0"/>
              <a:t>SOCCs, social stories and restorative practice used regularly to support student’s understanding of </a:t>
            </a:r>
            <a:r>
              <a:rPr lang="en-US" dirty="0" err="1"/>
              <a:t>behaviour</a:t>
            </a:r>
            <a:r>
              <a:rPr lang="en-US" dirty="0"/>
              <a:t> and peer interaction</a:t>
            </a:r>
          </a:p>
          <a:p>
            <a:r>
              <a:rPr lang="en-US" dirty="0"/>
              <a:t>RAG cards introduced</a:t>
            </a:r>
          </a:p>
          <a:p>
            <a:r>
              <a:rPr lang="en-US" dirty="0"/>
              <a:t>NGRT indicated student working at level significantly below chronological age</a:t>
            </a:r>
          </a:p>
          <a:p>
            <a:r>
              <a:rPr lang="en-US" dirty="0"/>
              <a:t>SpLD assessment to determine nature of C&amp;L difficulties which could be contributing to observed </a:t>
            </a:r>
            <a:r>
              <a:rPr lang="en-US" dirty="0" err="1"/>
              <a:t>behaviours</a:t>
            </a:r>
            <a:r>
              <a:rPr lang="en-US" dirty="0"/>
              <a:t> and SEMH difficulties</a:t>
            </a:r>
          </a:p>
          <a:p>
            <a:r>
              <a:rPr lang="en-US" dirty="0"/>
              <a:t>Student unable to complete assessments with SpLD assessor and extreme emotional responses observed</a:t>
            </a:r>
          </a:p>
          <a:p>
            <a:r>
              <a:rPr lang="en-US" dirty="0"/>
              <a:t>EP referral to determine SEMH needs and strategies to support</a:t>
            </a:r>
          </a:p>
          <a:p>
            <a:r>
              <a:rPr lang="en-US" dirty="0"/>
              <a:t>Think Good Feel Good CBT intervention in place to support emotional regulation</a:t>
            </a:r>
          </a:p>
          <a:p>
            <a:r>
              <a:rPr lang="en-US" dirty="0"/>
              <a:t>Fresh Start intervention in place to support C&amp;L needs</a:t>
            </a:r>
          </a:p>
          <a:p>
            <a:r>
              <a:rPr lang="en-US" dirty="0"/>
              <a:t>Friendship group in place to support appropriate interaction with peers</a:t>
            </a:r>
          </a:p>
          <a:p>
            <a:r>
              <a:rPr lang="en-US" dirty="0"/>
              <a:t>EHCP application</a:t>
            </a:r>
          </a:p>
          <a:p>
            <a:endParaRPr lang="en-US" dirty="0"/>
          </a:p>
          <a:p>
            <a:endParaRPr lang="en-GB" dirty="0"/>
          </a:p>
        </p:txBody>
      </p:sp>
    </p:spTree>
    <p:extLst>
      <p:ext uri="{BB962C8B-B14F-4D97-AF65-F5344CB8AC3E}">
        <p14:creationId xmlns:p14="http://schemas.microsoft.com/office/powerpoint/2010/main" val="3448535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766" y="339634"/>
            <a:ext cx="10779034" cy="6257109"/>
          </a:xfrm>
        </p:spPr>
        <p:txBody>
          <a:bodyPr>
            <a:normAutofit fontScale="62500" lnSpcReduction="20000"/>
          </a:bodyPr>
          <a:lstStyle/>
          <a:p>
            <a:pPr marL="0" lvl="0" indent="0" eaLnBrk="0" fontAlgn="base" hangingPunct="0">
              <a:lnSpc>
                <a:spcPct val="100000"/>
              </a:lnSpc>
              <a:spcBef>
                <a:spcPct val="0"/>
              </a:spcBef>
              <a:spcAft>
                <a:spcPct val="0"/>
              </a:spcAft>
              <a:buNone/>
            </a:pPr>
            <a:r>
              <a:rPr kumimoji="0" lang="en-GB" altLang="en-US" sz="32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Support/Intervention in place</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Pupil postcard in place, shared with staff and reviewed termly</a:t>
            </a:r>
            <a:endParaRPr lang="en-GB" altLang="en-US" dirty="0">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One page profile and EHCP shared with staff</a:t>
            </a: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Key worker to oversee and up to three different LSAs working with her</a:t>
            </a: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Visual timetable</a:t>
            </a: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RAG cards</a:t>
            </a: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Termly review meetings with parent/guardian</a:t>
            </a:r>
            <a:endParaRPr lang="en-GB" altLang="en-US" dirty="0">
              <a:latin typeface="Calibri" panose="020F0502020204030204" pitchFamily="34" charset="0"/>
              <a:ea typeface="Calibri" panose="020F0502020204030204" pitchFamily="34" charset="0"/>
              <a:cs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Meetings between Deputy Head, SENCO, student and Guardian</a:t>
            </a:r>
          </a:p>
          <a:p>
            <a:pPr marL="0" lvl="0" indent="0" eaLnBrk="0" fontAlgn="base" hangingPunct="0">
              <a:lnSpc>
                <a:spcPct val="100000"/>
              </a:lnSpc>
              <a:spcBef>
                <a:spcPct val="0"/>
              </a:spcBef>
              <a:spcAft>
                <a:spcPct val="0"/>
              </a:spcAft>
              <a:buFontTx/>
              <a:buChar char="•"/>
            </a:pP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Regular liaison</a:t>
            </a:r>
            <a:r>
              <a:rPr kumimoji="0" lang="en-US" altLang="en-US" sz="3200" b="0" i="0" u="none" strike="noStrike" cap="none" normalizeH="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with parent/guardian</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1:1 Support throughout the day during lessons and unstructured times</a:t>
            </a: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Use of learning zone for time out</a:t>
            </a:r>
            <a:endParaRPr lang="en-GB" altLang="en-US" dirty="0">
              <a:latin typeface="Calibri" panose="020F0502020204030204" pitchFamily="34" charset="0"/>
              <a:ea typeface="Calibri" panose="020F0502020204030204" pitchFamily="34" charset="0"/>
              <a:cs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Use of nurture room at break and lunchtime</a:t>
            </a:r>
            <a:endParaRPr lang="en-GB" altLang="en-US" dirty="0">
              <a:latin typeface="Calibri" panose="020F0502020204030204" pitchFamily="34" charset="0"/>
              <a:ea typeface="Calibri" panose="020F0502020204030204" pitchFamily="34" charset="0"/>
              <a:cs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Think Good Feel Good CBT intervention in place</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Fresh Start Literacy and Numeracy sessions</a:t>
            </a: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Times New Roman" panose="02020603050405020304" pitchFamily="18" charset="0"/>
                <a:cs typeface="Times New Roman" panose="02020603050405020304" pitchFamily="18" charset="0"/>
              </a:rPr>
              <a:t>Accelerated reader</a:t>
            </a:r>
          </a:p>
          <a:p>
            <a:pPr marL="0" lvl="0" indent="0" eaLnBrk="0" fontAlgn="base" hangingPunct="0">
              <a:lnSpc>
                <a:spcPct val="100000"/>
              </a:lnSpc>
              <a:spcBef>
                <a:spcPct val="0"/>
              </a:spcBef>
              <a:spcAft>
                <a:spcPct val="0"/>
              </a:spcAft>
              <a:buFontTx/>
              <a:buChar char="•"/>
            </a:pP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Friendship Group</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HOY mentoring weekly</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Tutor time support LSA/HLTA</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Provided with separate room/area for assessments </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Provided with equipment </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CAMHS involvement </a:t>
            </a: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Strategies sought from Specialist provision</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Involvement from Educational Psychologist and strategies shared with staff</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Access arrangements in place</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Access arrangements training</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endParaRPr lang="en-GB" dirty="0"/>
          </a:p>
        </p:txBody>
      </p:sp>
    </p:spTree>
    <p:extLst>
      <p:ext uri="{BB962C8B-B14F-4D97-AF65-F5344CB8AC3E}">
        <p14:creationId xmlns:p14="http://schemas.microsoft.com/office/powerpoint/2010/main" val="1395603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Good practice for SEMH students is good practice for all students. The school ethos needs to be Inclusive.</a:t>
            </a:r>
            <a:endParaRPr lang="en-GB" dirty="0"/>
          </a:p>
        </p:txBody>
      </p:sp>
      <p:sp>
        <p:nvSpPr>
          <p:cNvPr id="3" name="Content Placeholder 2"/>
          <p:cNvSpPr>
            <a:spLocks noGrp="1"/>
          </p:cNvSpPr>
          <p:nvPr>
            <p:ph idx="1"/>
          </p:nvPr>
        </p:nvSpPr>
        <p:spPr>
          <a:xfrm>
            <a:off x="838200" y="2269762"/>
            <a:ext cx="10515600" cy="4351338"/>
          </a:xfrm>
        </p:spPr>
        <p:txBody>
          <a:bodyPr/>
          <a:lstStyle/>
          <a:p>
            <a:r>
              <a:rPr lang="en-US" dirty="0"/>
              <a:t>All systems, policies, and procedures need to reflect the needs of all learners.</a:t>
            </a:r>
          </a:p>
          <a:p>
            <a:r>
              <a:rPr lang="en-US" dirty="0"/>
              <a:t>All staff need to know all students and their strengths, needs and difficulties.</a:t>
            </a:r>
          </a:p>
          <a:p>
            <a:r>
              <a:rPr lang="en-US" dirty="0"/>
              <a:t>Transition at KS2-3, 3-4 and Post 16 needs to be carefully planned and supported.</a:t>
            </a:r>
          </a:p>
          <a:p>
            <a:r>
              <a:rPr lang="en-US" dirty="0"/>
              <a:t>All teachers are teachers of students with SEND.</a:t>
            </a:r>
            <a:endParaRPr lang="en-GB" dirty="0"/>
          </a:p>
        </p:txBody>
      </p:sp>
    </p:spTree>
    <p:extLst>
      <p:ext uri="{BB962C8B-B14F-4D97-AF65-F5344CB8AC3E}">
        <p14:creationId xmlns:p14="http://schemas.microsoft.com/office/powerpoint/2010/main" val="1421005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763" y="1"/>
            <a:ext cx="11405061" cy="6753496"/>
          </a:xfrm>
        </p:spPr>
        <p:txBody>
          <a:bodyPr>
            <a:normAutofit fontScale="92500" lnSpcReduction="10000"/>
          </a:bodyPr>
          <a:lstStyle/>
          <a:p>
            <a:pPr marL="0" lvl="0" indent="0" eaLnBrk="0" fontAlgn="base" hangingPunct="0">
              <a:lnSpc>
                <a:spcPct val="100000"/>
              </a:lnSpc>
              <a:spcBef>
                <a:spcPct val="0"/>
              </a:spcBef>
              <a:spcAft>
                <a:spcPct val="0"/>
              </a:spcAft>
              <a:buNone/>
            </a:pPr>
            <a:r>
              <a:rPr kumimoji="0" lang="en-GB" altLang="en-US" sz="32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How has intervention been adapted according to needs?</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Nurture support at break/lunch is 1:1</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sz="3200" dirty="0">
                <a:latin typeface="Calibri" panose="020F0502020204030204" pitchFamily="34" charset="0"/>
                <a:ea typeface="Calibri" panose="020F0502020204030204" pitchFamily="34" charset="0"/>
                <a:cs typeface="Times New Roman" panose="02020603050405020304" pitchFamily="18" charset="0"/>
              </a:rPr>
              <a:t>1:1 support in a separate area in order to reduce levels of classroom disruption/ distraction.</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sz="3200" dirty="0">
                <a:latin typeface="Calibri" panose="020F0502020204030204" pitchFamily="34" charset="0"/>
                <a:ea typeface="Calibri" panose="020F0502020204030204" pitchFamily="34" charset="0"/>
                <a:cs typeface="Times New Roman" panose="02020603050405020304" pitchFamily="18" charset="0"/>
              </a:rPr>
              <a:t>Time out card</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sz="3200" dirty="0">
                <a:latin typeface="Calibri" panose="020F0502020204030204" pitchFamily="34" charset="0"/>
                <a:ea typeface="Calibri" panose="020F0502020204030204" pitchFamily="34" charset="0"/>
                <a:cs typeface="Times New Roman" panose="02020603050405020304" pitchFamily="18" charset="0"/>
              </a:rPr>
              <a:t>Provided with separate small room/space in which to undertake assessments in order to reduce anxiety.</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sz="3200" dirty="0">
                <a:latin typeface="Calibri" panose="020F0502020204030204" pitchFamily="34" charset="0"/>
                <a:ea typeface="Calibri" panose="020F0502020204030204" pitchFamily="34" charset="0"/>
                <a:cs typeface="Times New Roman" panose="02020603050405020304" pitchFamily="18" charset="0"/>
              </a:rPr>
              <a:t>Exam concessions of Reader/ Small Room/ Prompter </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sz="3200" dirty="0">
                <a:latin typeface="Calibri" panose="020F0502020204030204" pitchFamily="34" charset="0"/>
                <a:ea typeface="Calibri" panose="020F0502020204030204" pitchFamily="34" charset="0"/>
                <a:cs typeface="Times New Roman" panose="02020603050405020304" pitchFamily="18" charset="0"/>
              </a:rPr>
              <a:t>Small number of LSAs - built a positive relationship with LSAs</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sz="3200" dirty="0">
                <a:latin typeface="Calibri" panose="020F0502020204030204" pitchFamily="34" charset="0"/>
                <a:ea typeface="Calibri" panose="020F0502020204030204" pitchFamily="34" charset="0"/>
                <a:cs typeface="Times New Roman" panose="02020603050405020304" pitchFamily="18" charset="0"/>
              </a:rPr>
              <a:t>Support and Strategies from EP in place</a:t>
            </a:r>
          </a:p>
          <a:p>
            <a:pPr marL="0" lvl="0" indent="0" eaLnBrk="0" fontAlgn="base" hangingPunct="0">
              <a:lnSpc>
                <a:spcPct val="100000"/>
              </a:lnSpc>
              <a:spcBef>
                <a:spcPct val="0"/>
              </a:spcBef>
              <a:spcAft>
                <a:spcPct val="0"/>
              </a:spcAft>
              <a:buFontTx/>
              <a:buChar char="•"/>
            </a:pP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Friendship group – peers very carefully selected</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None/>
            </a:pPr>
            <a:r>
              <a:rPr kumimoji="0" lang="en-GB" altLang="en-US" sz="32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Student voice</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FontTx/>
              <a:buChar char="•"/>
            </a:pPr>
            <a:r>
              <a:rPr lang="en-GB" altLang="en-US" sz="3200" dirty="0">
                <a:latin typeface="Calibri" panose="020F0502020204030204" pitchFamily="34" charset="0"/>
                <a:ea typeface="Calibri" panose="020F0502020204030204" pitchFamily="34" charset="0"/>
                <a:cs typeface="Times New Roman" panose="02020603050405020304" pitchFamily="18" charset="0"/>
              </a:rPr>
              <a:t>Student finds it difficult to access learning at certain times of the day/struggles with sensory needs.</a:t>
            </a:r>
            <a:endParaRPr kumimoji="0" lang="en-GB" altLang="en-US" sz="3200" b="0" i="0" u="none" strike="noStrike" cap="none" normalizeH="0" baseline="0" dirty="0">
              <a:ln>
                <a:noFill/>
              </a:ln>
              <a:solidFill>
                <a:schemeClr val="tx1"/>
              </a:solidFill>
              <a:effectLst/>
              <a:ea typeface="Times New Roman" panose="02020603050405020304" pitchFamily="18" charset="0"/>
            </a:endParaRPr>
          </a:p>
          <a:p>
            <a:pPr marL="0" lvl="0" indent="0" eaLnBrk="0" fontAlgn="base" hangingPunct="0">
              <a:lnSpc>
                <a:spcPct val="100000"/>
              </a:lnSpc>
              <a:spcBef>
                <a:spcPct val="0"/>
              </a:spcBef>
              <a:spcAft>
                <a:spcPct val="0"/>
              </a:spcAft>
              <a:buNone/>
            </a:pPr>
            <a:r>
              <a:rPr kumimoji="0" lang="en-GB"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br>
              <a:rPr kumimoji="0" lang="en-GB"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GB"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lvl="0" indent="0" eaLnBrk="0" fontAlgn="base" hangingPunct="0">
              <a:lnSpc>
                <a:spcPct val="100000"/>
              </a:lnSpc>
              <a:spcBef>
                <a:spcPct val="0"/>
              </a:spcBef>
              <a:spcAft>
                <a:spcPct val="0"/>
              </a:spcAft>
              <a:buNone/>
            </a:pPr>
            <a:endParaRPr lang="en-GB" altLang="en-US" sz="3200" dirty="0">
              <a:latin typeface="Calibri" panose="020F0502020204030204" pitchFamily="34" charset="0"/>
              <a:ea typeface="Times New Roman" panose="02020603050405020304" pitchFamily="18" charset="0"/>
              <a:cs typeface="Calibri" panose="020F0502020204030204" pitchFamily="34" charset="0"/>
            </a:endParaRPr>
          </a:p>
          <a:p>
            <a:pPr marL="0" lvl="0" indent="0" eaLnBrk="0" fontAlgn="base" hangingPunct="0">
              <a:lnSpc>
                <a:spcPct val="100000"/>
              </a:lnSpc>
              <a:spcBef>
                <a:spcPct val="0"/>
              </a:spcBef>
              <a:spcAft>
                <a:spcPct val="0"/>
              </a:spcAft>
              <a:buNone/>
            </a:pPr>
            <a:endParaRPr lang="en-GB" altLang="en-US" sz="3200" b="1" dirty="0">
              <a:solidFill>
                <a:srgbClr val="201F1E"/>
              </a:solidFill>
              <a:latin typeface="Calibri" panose="020F0502020204030204" pitchFamily="34" charset="0"/>
              <a:ea typeface="Times New Roman" panose="02020603050405020304" pitchFamily="18" charset="0"/>
              <a:cs typeface="Calibri" panose="020F0502020204030204" pitchFamily="34" charset="0"/>
            </a:endParaRPr>
          </a:p>
          <a:p>
            <a:pPr marL="0" lvl="0" indent="0" eaLnBrk="0" fontAlgn="base" hangingPunct="0">
              <a:lnSpc>
                <a:spcPct val="100000"/>
              </a:lnSpc>
              <a:spcBef>
                <a:spcPct val="0"/>
              </a:spcBef>
              <a:spcAft>
                <a:spcPct val="0"/>
              </a:spcAft>
              <a:buNone/>
            </a:pPr>
            <a:endParaRPr lang="en-GB" altLang="en-US" sz="3200" b="1" dirty="0">
              <a:solidFill>
                <a:srgbClr val="201F1E"/>
              </a:solidFill>
              <a:latin typeface="Calibri" panose="020F0502020204030204" pitchFamily="34" charset="0"/>
              <a:ea typeface="Times New Roman" panose="02020603050405020304" pitchFamily="18" charset="0"/>
              <a:cs typeface="Calibri" panose="020F0502020204030204" pitchFamily="34" charset="0"/>
            </a:endParaRPr>
          </a:p>
          <a:p>
            <a:pPr marL="0" lvl="0" indent="0" eaLnBrk="0" fontAlgn="base" hangingPunct="0">
              <a:lnSpc>
                <a:spcPct val="100000"/>
              </a:lnSpc>
              <a:spcBef>
                <a:spcPct val="0"/>
              </a:spcBef>
              <a:spcAft>
                <a:spcPct val="0"/>
              </a:spcAft>
              <a:buNone/>
            </a:pPr>
            <a:endParaRPr lang="en-GB" altLang="en-US" sz="1800" b="1" dirty="0">
              <a:solidFill>
                <a:srgbClr val="201F1E"/>
              </a:solidFill>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pPr>
            <a:endParaRPr kumimoji="0" lang="en-GB"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pPr>
            <a:endParaRPr kumimoji="0" lang="en-GB" altLang="en-US" sz="4400" b="0" i="0" u="none" strike="noStrike" cap="none" normalizeH="0" baseline="0" dirty="0">
              <a:ln>
                <a:noFill/>
              </a:ln>
              <a:solidFill>
                <a:schemeClr val="tx1"/>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311178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2966"/>
          </a:xfrm>
        </p:spPr>
        <p:txBody>
          <a:bodyPr>
            <a:normAutofit fontScale="90000"/>
          </a:bodyPr>
          <a:lstStyle/>
          <a:p>
            <a:r>
              <a:rPr lang="en-US" dirty="0"/>
              <a:t>Progress and attainment</a:t>
            </a:r>
            <a:endParaRPr lang="en-GB" dirty="0"/>
          </a:p>
        </p:txBody>
      </p:sp>
      <p:pic>
        <p:nvPicPr>
          <p:cNvPr id="4" name="Content Placeholder 3"/>
          <p:cNvPicPr>
            <a:picLocks noGrp="1" noChangeAspect="1"/>
          </p:cNvPicPr>
          <p:nvPr>
            <p:ph idx="1"/>
          </p:nvPr>
        </p:nvPicPr>
        <p:blipFill>
          <a:blip r:embed="rId2"/>
          <a:stretch>
            <a:fillRect/>
          </a:stretch>
        </p:blipFill>
        <p:spPr>
          <a:xfrm>
            <a:off x="935607" y="1058092"/>
            <a:ext cx="5356899" cy="4351338"/>
          </a:xfrm>
          <a:prstGeom prst="rect">
            <a:avLst/>
          </a:prstGeom>
        </p:spPr>
      </p:pic>
      <p:sp>
        <p:nvSpPr>
          <p:cNvPr id="3" name="TextBox 2"/>
          <p:cNvSpPr txBox="1"/>
          <p:nvPr/>
        </p:nvSpPr>
        <p:spPr>
          <a:xfrm>
            <a:off x="7055556" y="846667"/>
            <a:ext cx="4628444" cy="4893647"/>
          </a:xfrm>
          <a:prstGeom prst="rect">
            <a:avLst/>
          </a:prstGeom>
          <a:noFill/>
        </p:spPr>
        <p:txBody>
          <a:bodyPr wrap="square" rtlCol="0">
            <a:spAutoFit/>
          </a:bodyPr>
          <a:lstStyle/>
          <a:p>
            <a:r>
              <a:rPr lang="en-US" sz="2400" dirty="0"/>
              <a:t>As the data demonstrates despite the graduated response and the significant interventions in place limited progress was being made.</a:t>
            </a:r>
          </a:p>
          <a:p>
            <a:endParaRPr lang="en-US" sz="2400" dirty="0"/>
          </a:p>
          <a:p>
            <a:r>
              <a:rPr lang="en-US" sz="2400" dirty="0"/>
              <a:t>Statutory assessment was the next step.</a:t>
            </a:r>
          </a:p>
          <a:p>
            <a:endParaRPr lang="en-US" sz="2400" dirty="0"/>
          </a:p>
          <a:p>
            <a:r>
              <a:rPr lang="en-US" sz="2400" dirty="0"/>
              <a:t>We were successful in this but this success was only the result of the fact that we were able to prove that despite everything in place we were having very limited impact.</a:t>
            </a:r>
            <a:endParaRPr lang="en-GB" sz="2400" dirty="0"/>
          </a:p>
        </p:txBody>
      </p:sp>
    </p:spTree>
    <p:extLst>
      <p:ext uri="{BB962C8B-B14F-4D97-AF65-F5344CB8AC3E}">
        <p14:creationId xmlns:p14="http://schemas.microsoft.com/office/powerpoint/2010/main" val="2749026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83747" y="383568"/>
            <a:ext cx="1994905" cy="369332"/>
          </a:xfrm>
          <a:prstGeom prst="rect">
            <a:avLst/>
          </a:prstGeom>
        </p:spPr>
        <p:txBody>
          <a:bodyPr wrap="none">
            <a:spAutoFit/>
          </a:bodyPr>
          <a:lstStyle/>
          <a:p>
            <a:pPr lvl="0" eaLnBrk="0" fontAlgn="base" hangingPunct="0">
              <a:spcBef>
                <a:spcPct val="0"/>
              </a:spcBef>
              <a:spcAft>
                <a:spcPct val="0"/>
              </a:spcAft>
            </a:pPr>
            <a:r>
              <a:rPr lang="en-GB" altLang="en-US" b="1" u="sng" dirty="0">
                <a:latin typeface="Calibri" panose="020F0502020204030204" pitchFamily="34" charset="0"/>
                <a:ea typeface="Times New Roman" panose="02020603050405020304" pitchFamily="18" charset="0"/>
                <a:cs typeface="Times New Roman" panose="02020603050405020304" pitchFamily="18" charset="0"/>
              </a:rPr>
              <a:t>Evidence of Impact</a:t>
            </a:r>
            <a:endParaRPr lang="en-GB" altLang="en-US" dirty="0">
              <a:ea typeface="Times New Roman" panose="02020603050405020304" pitchFamily="18" charset="0"/>
            </a:endParaRPr>
          </a:p>
        </p:txBody>
      </p:sp>
      <p:sp>
        <p:nvSpPr>
          <p:cNvPr id="6" name="Content Placeholder 5"/>
          <p:cNvSpPr>
            <a:spLocks noGrp="1"/>
          </p:cNvSpPr>
          <p:nvPr>
            <p:ph idx="1"/>
          </p:nvPr>
        </p:nvSpPr>
        <p:spPr/>
        <p:txBody>
          <a:bodyPr/>
          <a:lstStyle/>
          <a:p>
            <a:r>
              <a:rPr lang="en-US" dirty="0"/>
              <a:t>Working above target in latest </a:t>
            </a:r>
            <a:r>
              <a:rPr lang="en-US" dirty="0" err="1"/>
              <a:t>Maths</a:t>
            </a:r>
            <a:r>
              <a:rPr lang="en-US" dirty="0"/>
              <a:t> assessment</a:t>
            </a:r>
          </a:p>
          <a:p>
            <a:r>
              <a:rPr lang="en-US" dirty="0"/>
              <a:t>Attendance 100%</a:t>
            </a:r>
          </a:p>
          <a:p>
            <a:r>
              <a:rPr lang="en-US" dirty="0"/>
              <a:t>Fewer complaints of headaches/stomach aches within the same day</a:t>
            </a:r>
          </a:p>
          <a:p>
            <a:r>
              <a:rPr lang="en-US" dirty="0"/>
              <a:t>Positive peer interaction starting to improve</a:t>
            </a:r>
          </a:p>
          <a:p>
            <a:r>
              <a:rPr lang="en-US" dirty="0"/>
              <a:t>Fewer incidences of extreme reactions as evidenced by go4schools and </a:t>
            </a:r>
            <a:r>
              <a:rPr lang="en-US" dirty="0" err="1"/>
              <a:t>googlesheet</a:t>
            </a:r>
            <a:r>
              <a:rPr lang="en-US" dirty="0"/>
              <a:t> tracker</a:t>
            </a:r>
          </a:p>
          <a:p>
            <a:endParaRPr lang="en-GB" dirty="0"/>
          </a:p>
        </p:txBody>
      </p:sp>
    </p:spTree>
    <p:extLst>
      <p:ext uri="{BB962C8B-B14F-4D97-AF65-F5344CB8AC3E}">
        <p14:creationId xmlns:p14="http://schemas.microsoft.com/office/powerpoint/2010/main" val="1519148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Restorative practice</a:t>
            </a:r>
            <a:endParaRPr lang="en-GB" dirty="0"/>
          </a:p>
        </p:txBody>
      </p:sp>
      <p:sp>
        <p:nvSpPr>
          <p:cNvPr id="3" name="Content Placeholder 2"/>
          <p:cNvSpPr>
            <a:spLocks noGrp="1"/>
          </p:cNvSpPr>
          <p:nvPr>
            <p:ph idx="1"/>
          </p:nvPr>
        </p:nvSpPr>
        <p:spPr/>
        <p:txBody>
          <a:bodyPr/>
          <a:lstStyle/>
          <a:p>
            <a:r>
              <a:rPr lang="en-GB" dirty="0">
                <a:hlinkClick r:id="rId2"/>
              </a:rPr>
              <a:t>Restorative Practice - YouTube</a:t>
            </a:r>
            <a:endParaRPr lang="en-GB" dirty="0"/>
          </a:p>
        </p:txBody>
      </p:sp>
    </p:spTree>
    <p:extLst>
      <p:ext uri="{BB962C8B-B14F-4D97-AF65-F5344CB8AC3E}">
        <p14:creationId xmlns:p14="http://schemas.microsoft.com/office/powerpoint/2010/main" val="2068178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052638" y="620713"/>
            <a:ext cx="8229600" cy="646384"/>
          </a:xfrm>
        </p:spPr>
        <p:txBody>
          <a:bodyPr>
            <a:normAutofit fontScale="90000"/>
          </a:bodyPr>
          <a:lstStyle/>
          <a:p>
            <a:pPr eaLnBrk="1" hangingPunct="1"/>
            <a:r>
              <a:rPr lang="en-GB" altLang="en-US" dirty="0"/>
              <a:t>Summary: effective SEND provision in  school</a:t>
            </a:r>
            <a:br>
              <a:rPr lang="en-GB" altLang="en-US" dirty="0"/>
            </a:br>
            <a:endParaRPr lang="en-GB" altLang="en-US" dirty="0"/>
          </a:p>
        </p:txBody>
      </p:sp>
      <p:sp>
        <p:nvSpPr>
          <p:cNvPr id="45059" name="Content Placeholder 7"/>
          <p:cNvSpPr>
            <a:spLocks noGrp="1"/>
          </p:cNvSpPr>
          <p:nvPr>
            <p:ph sz="half" idx="1"/>
          </p:nvPr>
        </p:nvSpPr>
        <p:spPr>
          <a:xfrm>
            <a:off x="1900239" y="1570038"/>
            <a:ext cx="8372475" cy="4525962"/>
          </a:xfrm>
        </p:spPr>
        <p:txBody>
          <a:bodyPr/>
          <a:lstStyle/>
          <a:p>
            <a:pPr marL="0" indent="0">
              <a:buNone/>
            </a:pPr>
            <a:r>
              <a:rPr lang="en-GB" altLang="en-US" dirty="0"/>
              <a:t>1) Co-ordinate provision and have clear systems of referral</a:t>
            </a:r>
          </a:p>
          <a:p>
            <a:pPr marL="0" indent="0">
              <a:buNone/>
            </a:pPr>
            <a:r>
              <a:rPr lang="en-GB" altLang="en-US" dirty="0"/>
              <a:t>	</a:t>
            </a:r>
            <a:r>
              <a:rPr lang="en-GB" altLang="en-US" sz="1800" dirty="0"/>
              <a:t>Clear referral process</a:t>
            </a:r>
          </a:p>
          <a:p>
            <a:pPr marL="0" indent="0">
              <a:buNone/>
            </a:pPr>
            <a:r>
              <a:rPr lang="en-GB" altLang="en-US" sz="1800" dirty="0"/>
              <a:t>	Provision Map</a:t>
            </a:r>
          </a:p>
          <a:p>
            <a:pPr marL="0" indent="0">
              <a:buNone/>
            </a:pPr>
            <a:r>
              <a:rPr lang="en-GB" altLang="en-US" dirty="0"/>
              <a:t>2) Use effective evidence based interventions</a:t>
            </a:r>
          </a:p>
          <a:p>
            <a:pPr marL="0" indent="0">
              <a:buNone/>
            </a:pPr>
            <a:r>
              <a:rPr lang="en-US" altLang="en-US" sz="1800" dirty="0"/>
              <a:t>EEF is a good place to start</a:t>
            </a:r>
            <a:endParaRPr lang="en-GB" altLang="en-US" sz="1800" dirty="0"/>
          </a:p>
          <a:p>
            <a:pPr marL="0" indent="0">
              <a:buNone/>
            </a:pPr>
            <a:r>
              <a:rPr lang="en-GB" altLang="en-US" dirty="0"/>
              <a:t>3) Develop on-site expertise</a:t>
            </a:r>
          </a:p>
          <a:p>
            <a:pPr marL="0" indent="0">
              <a:buNone/>
            </a:pPr>
            <a:r>
              <a:rPr lang="en-GB" altLang="en-US" dirty="0"/>
              <a:t>	</a:t>
            </a:r>
            <a:r>
              <a:rPr lang="en-GB" altLang="en-US" sz="1800" dirty="0"/>
              <a:t>Balance SEND team with a range of expertise</a:t>
            </a:r>
          </a:p>
          <a:p>
            <a:pPr marL="0" indent="0">
              <a:buNone/>
            </a:pPr>
            <a:r>
              <a:rPr lang="en-GB" altLang="en-US" sz="1800" dirty="0"/>
              <a:t>	Share knowledge through external partnerships</a:t>
            </a:r>
          </a:p>
          <a:p>
            <a:pPr marL="0" indent="0">
              <a:buNone/>
            </a:pPr>
            <a:endParaRPr lang="en-GB" altLang="en-US" dirty="0"/>
          </a:p>
          <a:p>
            <a:pPr marL="0" indent="0">
              <a:buNone/>
            </a:pPr>
            <a:endParaRPr lang="en-GB" altLang="en-US" dirty="0"/>
          </a:p>
        </p:txBody>
      </p:sp>
      <p:sp>
        <p:nvSpPr>
          <p:cNvPr id="45060" name="TextBox 1"/>
          <p:cNvSpPr txBox="1">
            <a:spLocks noChangeArrowheads="1"/>
          </p:cNvSpPr>
          <p:nvPr/>
        </p:nvSpPr>
        <p:spPr bwMode="auto">
          <a:xfrm>
            <a:off x="2208214" y="5732463"/>
            <a:ext cx="79200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solidFill>
                  <a:schemeClr val="bg1"/>
                </a:solidFill>
              </a:rPr>
              <a:t>From a commentary by Lesley Cox and Mary Raynor in 2016</a:t>
            </a:r>
          </a:p>
        </p:txBody>
      </p:sp>
    </p:spTree>
    <p:extLst>
      <p:ext uri="{BB962C8B-B14F-4D97-AF65-F5344CB8AC3E}">
        <p14:creationId xmlns:p14="http://schemas.microsoft.com/office/powerpoint/2010/main" val="4231172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Content Placeholder 7"/>
          <p:cNvSpPr>
            <a:spLocks noGrp="1"/>
          </p:cNvSpPr>
          <p:nvPr>
            <p:ph sz="half" idx="1"/>
          </p:nvPr>
        </p:nvSpPr>
        <p:spPr>
          <a:xfrm>
            <a:off x="1900239" y="1570038"/>
            <a:ext cx="8372475" cy="4525962"/>
          </a:xfrm>
        </p:spPr>
        <p:txBody>
          <a:bodyPr>
            <a:normAutofit lnSpcReduction="10000"/>
          </a:bodyPr>
          <a:lstStyle/>
          <a:p>
            <a:pPr marL="0" indent="0">
              <a:buNone/>
            </a:pPr>
            <a:r>
              <a:rPr lang="en-GB" altLang="en-US" dirty="0"/>
              <a:t>4) Use resources efficiently</a:t>
            </a:r>
          </a:p>
          <a:p>
            <a:pPr marL="0" indent="0">
              <a:buNone/>
            </a:pPr>
            <a:r>
              <a:rPr lang="en-GB" altLang="en-US" dirty="0"/>
              <a:t>	</a:t>
            </a:r>
            <a:r>
              <a:rPr lang="en-GB" altLang="en-US" sz="1800" dirty="0"/>
              <a:t>Deploy highly trained LSAs/HLTAs effectively</a:t>
            </a:r>
          </a:p>
          <a:p>
            <a:pPr marL="0" indent="0">
              <a:buNone/>
            </a:pPr>
            <a:r>
              <a:rPr lang="en-GB" altLang="en-US" sz="1800" dirty="0"/>
              <a:t>	Employ high quality administrative support</a:t>
            </a:r>
          </a:p>
          <a:p>
            <a:pPr marL="0" indent="0">
              <a:buNone/>
            </a:pPr>
            <a:r>
              <a:rPr lang="en-GB" altLang="en-US" sz="1800" dirty="0"/>
              <a:t>	Use a graduated approach to interventions</a:t>
            </a:r>
          </a:p>
          <a:p>
            <a:pPr marL="0" indent="0">
              <a:buNone/>
            </a:pPr>
            <a:r>
              <a:rPr lang="en-GB" altLang="en-US" dirty="0"/>
              <a:t>5) Use rigorous assessment and identification</a:t>
            </a:r>
          </a:p>
          <a:p>
            <a:pPr marL="0" indent="0">
              <a:buNone/>
            </a:pPr>
            <a:r>
              <a:rPr lang="en-GB" altLang="en-US" dirty="0"/>
              <a:t>	</a:t>
            </a:r>
            <a:r>
              <a:rPr lang="en-GB" altLang="en-US" sz="1800" dirty="0"/>
              <a:t>Ensure precise identification of SEND</a:t>
            </a:r>
          </a:p>
          <a:p>
            <a:pPr marL="0" indent="0">
              <a:buNone/>
            </a:pPr>
            <a:r>
              <a:rPr lang="en-GB" altLang="en-US" sz="1800" dirty="0"/>
              <a:t>	Match with an appropriate intervention</a:t>
            </a:r>
          </a:p>
          <a:p>
            <a:pPr marL="0" indent="0">
              <a:buNone/>
            </a:pPr>
            <a:r>
              <a:rPr lang="en-GB" altLang="en-US" sz="1800" dirty="0"/>
              <a:t>	Assess effectiveness of classroom teaching before deciding a child has SEND</a:t>
            </a:r>
            <a:endParaRPr lang="en-GB" altLang="en-US" sz="3600" dirty="0"/>
          </a:p>
          <a:p>
            <a:pPr marL="0" indent="0">
              <a:buNone/>
            </a:pPr>
            <a:r>
              <a:rPr lang="en-GB" altLang="en-US" dirty="0"/>
              <a:t>6) Track and monitor progress</a:t>
            </a:r>
          </a:p>
          <a:p>
            <a:pPr marL="0" indent="0">
              <a:buNone/>
            </a:pPr>
            <a:r>
              <a:rPr lang="en-GB" altLang="en-US" dirty="0"/>
              <a:t>	</a:t>
            </a:r>
            <a:r>
              <a:rPr lang="en-GB" altLang="en-US" sz="1800" dirty="0"/>
              <a:t>Track progress of students with SEND across different subjects</a:t>
            </a:r>
          </a:p>
          <a:p>
            <a:pPr marL="0" indent="0">
              <a:buNone/>
            </a:pPr>
            <a:r>
              <a:rPr lang="en-GB" altLang="en-US" sz="1800" dirty="0"/>
              <a:t>	Identify patterns of achievement across different SEND groups</a:t>
            </a:r>
            <a:endParaRPr lang="en-GB" altLang="en-US" sz="3600" dirty="0"/>
          </a:p>
          <a:p>
            <a:pPr marL="0" indent="0">
              <a:buNone/>
            </a:pPr>
            <a:endParaRPr lang="en-GB" altLang="en-US" dirty="0"/>
          </a:p>
        </p:txBody>
      </p:sp>
    </p:spTree>
    <p:extLst>
      <p:ext uri="{BB962C8B-B14F-4D97-AF65-F5344CB8AC3E}">
        <p14:creationId xmlns:p14="http://schemas.microsoft.com/office/powerpoint/2010/main" val="2900981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7"/>
          <p:cNvSpPr>
            <a:spLocks noGrp="1"/>
          </p:cNvSpPr>
          <p:nvPr>
            <p:ph sz="half" idx="1"/>
          </p:nvPr>
        </p:nvSpPr>
        <p:spPr>
          <a:xfrm>
            <a:off x="1900239" y="1570038"/>
            <a:ext cx="8372475" cy="4525962"/>
          </a:xfrm>
        </p:spPr>
        <p:txBody>
          <a:bodyPr>
            <a:normAutofit lnSpcReduction="10000"/>
          </a:bodyPr>
          <a:lstStyle/>
          <a:p>
            <a:pPr marL="0" indent="0">
              <a:buNone/>
            </a:pPr>
            <a:r>
              <a:rPr lang="en-GB" altLang="en-US" dirty="0"/>
              <a:t>7) Evaluate the impact of interventions</a:t>
            </a:r>
          </a:p>
          <a:p>
            <a:pPr marL="0" indent="0">
              <a:buNone/>
            </a:pPr>
            <a:r>
              <a:rPr lang="en-GB" altLang="en-US" dirty="0"/>
              <a:t>	</a:t>
            </a:r>
            <a:r>
              <a:rPr lang="en-GB" altLang="en-US" sz="1800" dirty="0"/>
              <a:t>Make adjustments to the provision accordingly</a:t>
            </a:r>
          </a:p>
          <a:p>
            <a:pPr marL="0" indent="0">
              <a:buNone/>
            </a:pPr>
            <a:r>
              <a:rPr lang="en-GB" altLang="en-US" dirty="0"/>
              <a:t>8) Work with pupils and parents</a:t>
            </a:r>
          </a:p>
          <a:p>
            <a:pPr marL="0" indent="0">
              <a:buNone/>
            </a:pPr>
            <a:r>
              <a:rPr lang="en-GB" altLang="en-US" dirty="0"/>
              <a:t>	</a:t>
            </a:r>
            <a:r>
              <a:rPr lang="en-GB" altLang="en-US" sz="1800" dirty="0"/>
              <a:t>Ensure  frequent, honest and open communication with parents</a:t>
            </a:r>
          </a:p>
          <a:p>
            <a:pPr marL="0" indent="0">
              <a:buNone/>
            </a:pPr>
            <a:r>
              <a:rPr lang="en-GB" altLang="en-US" sz="1800" dirty="0"/>
              <a:t>	Give opportunities for pupil voice</a:t>
            </a:r>
            <a:endParaRPr lang="en-GB" altLang="en-US" sz="3600" dirty="0"/>
          </a:p>
          <a:p>
            <a:pPr marL="0" indent="0">
              <a:buNone/>
            </a:pPr>
            <a:r>
              <a:rPr lang="en-GB" altLang="en-US" dirty="0"/>
              <a:t>9) Ensure strong teaching and learning</a:t>
            </a:r>
          </a:p>
          <a:p>
            <a:pPr marL="0" indent="0">
              <a:buNone/>
            </a:pPr>
            <a:r>
              <a:rPr lang="en-GB" altLang="en-US" dirty="0"/>
              <a:t>	</a:t>
            </a:r>
            <a:r>
              <a:rPr lang="en-GB" altLang="en-US" sz="1800" dirty="0"/>
              <a:t>Provide a relevant, flexible curriculum</a:t>
            </a:r>
          </a:p>
          <a:p>
            <a:pPr marL="0" indent="0">
              <a:buNone/>
            </a:pPr>
            <a:r>
              <a:rPr lang="en-GB" altLang="en-US" sz="1800" dirty="0"/>
              <a:t>	Invest in teacher development</a:t>
            </a:r>
          </a:p>
          <a:p>
            <a:pPr marL="0" indent="0">
              <a:buNone/>
            </a:pPr>
            <a:r>
              <a:rPr lang="en-GB" altLang="en-US" dirty="0"/>
              <a:t>10) Prioritise leadership of SEND</a:t>
            </a:r>
          </a:p>
          <a:p>
            <a:pPr marL="0" indent="0">
              <a:buNone/>
            </a:pPr>
            <a:r>
              <a:rPr lang="en-GB" altLang="en-US" dirty="0"/>
              <a:t>	</a:t>
            </a:r>
            <a:r>
              <a:rPr lang="en-GB" altLang="en-US" sz="1600" dirty="0"/>
              <a:t>Have high expectations and ambition for all </a:t>
            </a:r>
            <a:endParaRPr lang="en-GB" altLang="en-US" sz="3200" dirty="0"/>
          </a:p>
          <a:p>
            <a:pPr marL="0" indent="0">
              <a:buNone/>
            </a:pPr>
            <a:endParaRPr lang="en-GB" altLang="en-US" dirty="0"/>
          </a:p>
        </p:txBody>
      </p:sp>
    </p:spTree>
    <p:extLst>
      <p:ext uri="{BB962C8B-B14F-4D97-AF65-F5344CB8AC3E}">
        <p14:creationId xmlns:p14="http://schemas.microsoft.com/office/powerpoint/2010/main" val="647576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graduated approach following Assess, Plan, Do, Review</a:t>
            </a:r>
            <a:endParaRPr lang="en-GB" dirty="0"/>
          </a:p>
        </p:txBody>
      </p:sp>
      <p:sp>
        <p:nvSpPr>
          <p:cNvPr id="3" name="Content Placeholder 2"/>
          <p:cNvSpPr>
            <a:spLocks noGrp="1"/>
          </p:cNvSpPr>
          <p:nvPr>
            <p:ph idx="1"/>
          </p:nvPr>
        </p:nvSpPr>
        <p:spPr/>
        <p:txBody>
          <a:bodyPr>
            <a:normAutofit fontScale="77500" lnSpcReduction="20000"/>
          </a:bodyPr>
          <a:lstStyle/>
          <a:p>
            <a:r>
              <a:rPr lang="en-US" b="1" dirty="0">
                <a:latin typeface="Arial"/>
                <a:cs typeface="Arial"/>
              </a:rPr>
              <a:t>Students with identified SEMH needs should be K category and there should be a good link between the LIP link and the SENDCO.</a:t>
            </a:r>
          </a:p>
          <a:p>
            <a:pPr marL="0" indent="0">
              <a:buNone/>
            </a:pPr>
            <a:endParaRPr lang="en-GB" b="1" dirty="0">
              <a:latin typeface="Arial"/>
              <a:cs typeface="Arial"/>
            </a:endParaRPr>
          </a:p>
          <a:p>
            <a:r>
              <a:rPr lang="en-GB" b="1" dirty="0">
                <a:latin typeface="Arial"/>
                <a:cs typeface="Arial"/>
              </a:rPr>
              <a:t>2015 SEND Code of Practice: 0-25 years</a:t>
            </a:r>
          </a:p>
          <a:p>
            <a:endParaRPr lang="en-GB" b="1" dirty="0">
              <a:latin typeface="Arial"/>
              <a:cs typeface="Arial"/>
            </a:endParaRPr>
          </a:p>
          <a:p>
            <a:r>
              <a:rPr lang="en-GB" b="1" dirty="0">
                <a:latin typeface="Arial"/>
                <a:cs typeface="Arial"/>
              </a:rPr>
              <a:t>Where a pupil is identified as having SEN, schools should take action to remove barriers to learning and put effective special educational provision in place</a:t>
            </a:r>
            <a:r>
              <a:rPr lang="en-GB" b="1" dirty="0">
                <a:solidFill>
                  <a:srgbClr val="00B050"/>
                </a:solidFill>
                <a:latin typeface="Arial"/>
                <a:cs typeface="Arial"/>
              </a:rPr>
              <a:t>. </a:t>
            </a:r>
          </a:p>
          <a:p>
            <a:pPr>
              <a:lnSpc>
                <a:spcPct val="40000"/>
              </a:lnSpc>
            </a:pPr>
            <a:endParaRPr lang="en-GB" b="1" dirty="0">
              <a:solidFill>
                <a:srgbClr val="00B050"/>
              </a:solidFill>
              <a:latin typeface="Arial"/>
              <a:cs typeface="Arial"/>
            </a:endParaRPr>
          </a:p>
          <a:p>
            <a:r>
              <a:rPr lang="en-GB" b="1" dirty="0">
                <a:latin typeface="Arial"/>
                <a:cs typeface="Arial"/>
              </a:rPr>
              <a:t>This SEN support should take the form of a </a:t>
            </a:r>
            <a:r>
              <a:rPr lang="en-GB" b="1" dirty="0">
                <a:solidFill>
                  <a:srgbClr val="FF0000"/>
                </a:solidFill>
                <a:latin typeface="Arial"/>
                <a:cs typeface="Arial"/>
              </a:rPr>
              <a:t>four-part cycle </a:t>
            </a:r>
            <a:r>
              <a:rPr lang="en-GB" b="1" dirty="0">
                <a:latin typeface="Arial"/>
                <a:cs typeface="Arial"/>
              </a:rPr>
              <a:t>through which earlier decisions and actions are </a:t>
            </a:r>
            <a:r>
              <a:rPr lang="en-GB" b="1" dirty="0">
                <a:solidFill>
                  <a:srgbClr val="FF0000"/>
                </a:solidFill>
                <a:latin typeface="Arial"/>
                <a:cs typeface="Arial"/>
              </a:rPr>
              <a:t>revisited, refined and revised</a:t>
            </a:r>
            <a:r>
              <a:rPr lang="en-GB" b="1" dirty="0">
                <a:latin typeface="Arial"/>
                <a:cs typeface="Arial"/>
              </a:rPr>
              <a:t> with a growing understanding of the pupil’s needs and of what supports the pupil in making </a:t>
            </a:r>
            <a:r>
              <a:rPr lang="en-GB" b="1" dirty="0">
                <a:solidFill>
                  <a:srgbClr val="FF0000"/>
                </a:solidFill>
                <a:latin typeface="Arial"/>
                <a:cs typeface="Arial"/>
              </a:rPr>
              <a:t>good progress and securing good outcomes</a:t>
            </a:r>
            <a:r>
              <a:rPr lang="en-GB" b="1" dirty="0">
                <a:latin typeface="Arial"/>
                <a:cs typeface="Arial"/>
              </a:rPr>
              <a:t>. </a:t>
            </a:r>
          </a:p>
          <a:p>
            <a:pPr>
              <a:lnSpc>
                <a:spcPct val="50000"/>
              </a:lnSpc>
            </a:pPr>
            <a:endParaRPr lang="en-GB" b="1" dirty="0">
              <a:latin typeface="Arial"/>
              <a:cs typeface="Arial"/>
            </a:endParaRPr>
          </a:p>
          <a:p>
            <a:r>
              <a:rPr lang="en-GB" b="1" dirty="0">
                <a:latin typeface="Arial"/>
                <a:cs typeface="Arial"/>
              </a:rPr>
              <a:t>This is known as the </a:t>
            </a:r>
            <a:r>
              <a:rPr lang="en-GB" b="1" dirty="0">
                <a:solidFill>
                  <a:srgbClr val="FF0000"/>
                </a:solidFill>
                <a:latin typeface="Arial"/>
                <a:cs typeface="Arial"/>
              </a:rPr>
              <a:t>Graduated Approach</a:t>
            </a:r>
            <a:r>
              <a:rPr lang="en-GB" b="1" i="1" dirty="0">
                <a:solidFill>
                  <a:srgbClr val="FF0000"/>
                </a:solidFill>
                <a:latin typeface="Arial"/>
                <a:cs typeface="Arial"/>
              </a:rPr>
              <a:t>. </a:t>
            </a:r>
            <a:endParaRPr lang="en-GB" b="1" i="1" dirty="0">
              <a:latin typeface="Arial"/>
              <a:cs typeface="Arial"/>
            </a:endParaRPr>
          </a:p>
          <a:p>
            <a:endParaRPr lang="en-GB" dirty="0"/>
          </a:p>
        </p:txBody>
      </p:sp>
    </p:spTree>
    <p:extLst>
      <p:ext uri="{BB962C8B-B14F-4D97-AF65-F5344CB8AC3E}">
        <p14:creationId xmlns:p14="http://schemas.microsoft.com/office/powerpoint/2010/main" val="3003327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Graduated Response</a:t>
            </a:r>
            <a:endParaRPr lang="en-GB" dirty="0"/>
          </a:p>
        </p:txBody>
      </p:sp>
      <p:pic>
        <p:nvPicPr>
          <p:cNvPr id="2050" name="Picture 2" descr="See the source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40926" y="2197436"/>
            <a:ext cx="3681276" cy="359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35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of Practice: Chapter 6. SEMH</a:t>
            </a:r>
            <a:endParaRPr lang="en-GB" dirty="0"/>
          </a:p>
        </p:txBody>
      </p:sp>
      <p:sp>
        <p:nvSpPr>
          <p:cNvPr id="3" name="Content Placeholder 2"/>
          <p:cNvSpPr>
            <a:spLocks noGrp="1"/>
          </p:cNvSpPr>
          <p:nvPr>
            <p:ph idx="1"/>
          </p:nvPr>
        </p:nvSpPr>
        <p:spPr/>
        <p:txBody>
          <a:bodyPr>
            <a:normAutofit fontScale="92500" lnSpcReduction="20000"/>
          </a:bodyPr>
          <a:lstStyle/>
          <a:p>
            <a:r>
              <a:rPr lang="en-GB" dirty="0"/>
              <a:t>6.32 Children and young people may experience a wide range of social and emotional difficulties which manifest themselves in many ways. These may include becoming withdrawn or isolated, as well as displaying challenging, disruptive or disturbing behaviour. These behaviours may reflect underlying mental health difficulties such as anxiety or depression, self-harming, substance misuse, eating disorders or physical symptoms that are medically unexplained. Other children and young people may have disorders such as attention deficit disorder, attention deficit hyperactive disorder or attachment disorder. </a:t>
            </a:r>
          </a:p>
          <a:p>
            <a:r>
              <a:rPr lang="en-GB" dirty="0"/>
              <a:t> </a:t>
            </a:r>
          </a:p>
          <a:p>
            <a:r>
              <a:rPr lang="en-GB" dirty="0"/>
              <a:t>6.33 Schools and colleges should have clear processes to support children and young people, including how they will manage the effect of any disruptive behaviour so it does not adversely affect other pupils.</a:t>
            </a:r>
          </a:p>
          <a:p>
            <a:endParaRPr lang="en-GB" dirty="0"/>
          </a:p>
        </p:txBody>
      </p:sp>
    </p:spTree>
    <p:extLst>
      <p:ext uri="{BB962C8B-B14F-4D97-AF65-F5344CB8AC3E}">
        <p14:creationId xmlns:p14="http://schemas.microsoft.com/office/powerpoint/2010/main" val="159832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practice consists of:</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endParaRPr lang="en-GB" b="1" dirty="0"/>
          </a:p>
          <a:p>
            <a:r>
              <a:rPr lang="en-GB" b="1" dirty="0"/>
              <a:t> A clear shared vision and ethos </a:t>
            </a:r>
          </a:p>
          <a:p>
            <a:r>
              <a:rPr lang="en-US" b="1" dirty="0"/>
              <a:t>Clear communication</a:t>
            </a:r>
          </a:p>
          <a:p>
            <a:r>
              <a:rPr lang="en-US" b="1" dirty="0"/>
              <a:t>Clear and consistent information sharing</a:t>
            </a:r>
            <a:endParaRPr lang="en-GB" b="1" dirty="0"/>
          </a:p>
          <a:p>
            <a:r>
              <a:rPr lang="en-GB" b="1" dirty="0"/>
              <a:t>Established and consistent processes/systems in place </a:t>
            </a:r>
          </a:p>
          <a:p>
            <a:r>
              <a:rPr lang="en-GB" b="1" dirty="0"/>
              <a:t>Strong relationships between staff and pupils </a:t>
            </a:r>
          </a:p>
          <a:p>
            <a:r>
              <a:rPr lang="en-US" b="1" dirty="0"/>
              <a:t>Restorative approaches embedded</a:t>
            </a:r>
            <a:endParaRPr lang="en-GB" b="1" dirty="0"/>
          </a:p>
          <a:p>
            <a:r>
              <a:rPr lang="en-GB" b="1" dirty="0"/>
              <a:t>Early identification of needs</a:t>
            </a:r>
          </a:p>
          <a:p>
            <a:r>
              <a:rPr lang="en-US" b="1" dirty="0"/>
              <a:t>Early support and graduated response: Assess, Plan, Do, Review</a:t>
            </a:r>
            <a:endParaRPr lang="en-GB" b="1" dirty="0"/>
          </a:p>
          <a:p>
            <a:r>
              <a:rPr lang="en-US" b="1" dirty="0"/>
              <a:t>Clear signposting to appropriate specialist support</a:t>
            </a:r>
            <a:endParaRPr lang="en-GB" b="1" dirty="0"/>
          </a:p>
          <a:p>
            <a:endParaRPr lang="en-GB" dirty="0"/>
          </a:p>
        </p:txBody>
      </p:sp>
    </p:spTree>
    <p:extLst>
      <p:ext uri="{BB962C8B-B14F-4D97-AF65-F5344CB8AC3E}">
        <p14:creationId xmlns:p14="http://schemas.microsoft.com/office/powerpoint/2010/main" val="317600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based</a:t>
            </a:r>
            <a:endParaRPr lang="en-GB" dirty="0"/>
          </a:p>
        </p:txBody>
      </p:sp>
      <p:sp>
        <p:nvSpPr>
          <p:cNvPr id="3" name="Content Placeholder 2"/>
          <p:cNvSpPr>
            <a:spLocks noGrp="1"/>
          </p:cNvSpPr>
          <p:nvPr>
            <p:ph idx="1"/>
          </p:nvPr>
        </p:nvSpPr>
        <p:spPr/>
        <p:txBody>
          <a:bodyPr>
            <a:normAutofit fontScale="92500"/>
          </a:bodyPr>
          <a:lstStyle/>
          <a:p>
            <a:r>
              <a:rPr lang="en-US" dirty="0"/>
              <a:t>Good relationships are key to establishing engagement in learning</a:t>
            </a:r>
          </a:p>
          <a:p>
            <a:r>
              <a:rPr lang="en-US" dirty="0"/>
              <a:t>EEF report (‘Improving behavior in schools; 2019) suggests 6 key points for improving </a:t>
            </a:r>
            <a:r>
              <a:rPr lang="en-US" dirty="0" err="1"/>
              <a:t>behaviour</a:t>
            </a:r>
            <a:r>
              <a:rPr lang="en-US" dirty="0"/>
              <a:t>:</a:t>
            </a:r>
          </a:p>
          <a:p>
            <a:r>
              <a:rPr lang="en-US" dirty="0"/>
              <a:t>Know and understand your pupils</a:t>
            </a:r>
          </a:p>
          <a:p>
            <a:r>
              <a:rPr lang="en-US" dirty="0"/>
              <a:t>Teach learning </a:t>
            </a:r>
            <a:r>
              <a:rPr lang="en-US" dirty="0" err="1"/>
              <a:t>behaviours</a:t>
            </a:r>
            <a:r>
              <a:rPr lang="en-US" dirty="0"/>
              <a:t> alongside managing </a:t>
            </a:r>
            <a:r>
              <a:rPr lang="en-US" dirty="0" err="1"/>
              <a:t>misbehaviour</a:t>
            </a:r>
            <a:r>
              <a:rPr lang="en-US" dirty="0"/>
              <a:t> </a:t>
            </a:r>
          </a:p>
          <a:p>
            <a:r>
              <a:rPr lang="en-US" dirty="0"/>
              <a:t>Use classroom management strategies to support good classroom behavior</a:t>
            </a:r>
          </a:p>
          <a:p>
            <a:r>
              <a:rPr lang="en-US" dirty="0"/>
              <a:t>Use simple approaches as part of your regular routine</a:t>
            </a:r>
          </a:p>
          <a:p>
            <a:r>
              <a:rPr lang="en-US" dirty="0"/>
              <a:t>Use targeted approaches to meet the needs of individuals in your school</a:t>
            </a:r>
          </a:p>
          <a:p>
            <a:r>
              <a:rPr lang="en-GB" dirty="0"/>
              <a:t>Consistency is key</a:t>
            </a:r>
          </a:p>
        </p:txBody>
      </p:sp>
    </p:spTree>
    <p:extLst>
      <p:ext uri="{BB962C8B-B14F-4D97-AF65-F5344CB8AC3E}">
        <p14:creationId xmlns:p14="http://schemas.microsoft.com/office/powerpoint/2010/main" val="275455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0984" y="1577562"/>
            <a:ext cx="7978637" cy="695045"/>
          </a:xfrm>
          <a:solidFill>
            <a:schemeClr val="accent5">
              <a:lumMod val="40000"/>
              <a:lumOff val="60000"/>
            </a:schemeClr>
          </a:solidFill>
        </p:spPr>
        <p:txBody>
          <a:bodyPr/>
          <a:lstStyle/>
          <a:p>
            <a:pPr algn="ctr"/>
            <a:r>
              <a:rPr lang="en-GB" sz="3600" b="1" dirty="0"/>
              <a:t>What we do in the first instance…</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1453" y="2700323"/>
            <a:ext cx="8078168" cy="2046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727652" y="361244"/>
            <a:ext cx="9144000" cy="707886"/>
          </a:xfrm>
          <a:prstGeom prst="rect">
            <a:avLst/>
          </a:prstGeom>
          <a:noFill/>
        </p:spPr>
        <p:txBody>
          <a:bodyPr wrap="square" rtlCol="0">
            <a:spAutoFit/>
          </a:bodyPr>
          <a:lstStyle/>
          <a:p>
            <a:pPr algn="ctr"/>
            <a:r>
              <a:rPr lang="en-US" sz="4000" b="1" dirty="0"/>
              <a:t>Best Practice in Schools</a:t>
            </a:r>
            <a:endParaRPr lang="en-GB" sz="4000" b="1" dirty="0"/>
          </a:p>
        </p:txBody>
      </p:sp>
    </p:spTree>
    <p:extLst>
      <p:ext uri="{BB962C8B-B14F-4D97-AF65-F5344CB8AC3E}">
        <p14:creationId xmlns:p14="http://schemas.microsoft.com/office/powerpoint/2010/main" val="3470696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Gathering evidence</a:t>
            </a:r>
            <a:endParaRPr lang="en-GB" dirty="0"/>
          </a:p>
        </p:txBody>
      </p:sp>
      <p:pic>
        <p:nvPicPr>
          <p:cNvPr id="4" name="Picture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91701" y="2745763"/>
            <a:ext cx="1857375"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200400" y="2745763"/>
            <a:ext cx="2442754" cy="2585323"/>
          </a:xfrm>
          <a:prstGeom prst="rect">
            <a:avLst/>
          </a:prstGeom>
          <a:noFill/>
        </p:spPr>
        <p:txBody>
          <a:bodyPr wrap="square" rtlCol="0">
            <a:spAutoFit/>
          </a:bodyPr>
          <a:lstStyle/>
          <a:p>
            <a:r>
              <a:rPr lang="en-US" dirty="0"/>
              <a:t>Criterion referenced tools</a:t>
            </a:r>
          </a:p>
          <a:p>
            <a:r>
              <a:rPr lang="en-GB" dirty="0"/>
              <a:t>Assessment of social, emotional and behaviour development</a:t>
            </a:r>
          </a:p>
          <a:p>
            <a:r>
              <a:rPr lang="en-GB" dirty="0"/>
              <a:t>2 part checklist</a:t>
            </a:r>
          </a:p>
          <a:p>
            <a:r>
              <a:rPr lang="en-GB" dirty="0"/>
              <a:t>Identifies levels of skills to access learning </a:t>
            </a:r>
          </a:p>
          <a:p>
            <a:endParaRPr lang="en-GB" dirty="0"/>
          </a:p>
        </p:txBody>
      </p:sp>
      <p:sp>
        <p:nvSpPr>
          <p:cNvPr id="6" name="TextBox 5"/>
          <p:cNvSpPr txBox="1"/>
          <p:nvPr/>
        </p:nvSpPr>
        <p:spPr>
          <a:xfrm>
            <a:off x="6361611" y="2651760"/>
            <a:ext cx="2495006" cy="923330"/>
          </a:xfrm>
          <a:prstGeom prst="rect">
            <a:avLst/>
          </a:prstGeom>
          <a:noFill/>
        </p:spPr>
        <p:txBody>
          <a:bodyPr wrap="square" rtlCol="0">
            <a:spAutoFit/>
          </a:bodyPr>
          <a:lstStyle/>
          <a:p>
            <a:r>
              <a:rPr lang="en-US" dirty="0"/>
              <a:t>Strengths and Difficulties Questionnaire (SDQ)</a:t>
            </a:r>
            <a:endParaRPr lang="en-GB" dirty="0"/>
          </a:p>
        </p:txBody>
      </p:sp>
      <p:sp>
        <p:nvSpPr>
          <p:cNvPr id="7" name="TextBox 6"/>
          <p:cNvSpPr txBox="1"/>
          <p:nvPr/>
        </p:nvSpPr>
        <p:spPr>
          <a:xfrm>
            <a:off x="7876903" y="783771"/>
            <a:ext cx="3762103" cy="646331"/>
          </a:xfrm>
          <a:prstGeom prst="rect">
            <a:avLst/>
          </a:prstGeom>
          <a:noFill/>
        </p:spPr>
        <p:txBody>
          <a:bodyPr wrap="square" rtlCol="0">
            <a:spAutoFit/>
          </a:bodyPr>
          <a:lstStyle/>
          <a:p>
            <a:r>
              <a:rPr lang="en-US" dirty="0"/>
              <a:t>Checklists/observations/discussions with teachers</a:t>
            </a:r>
            <a:endParaRPr lang="en-GB" dirty="0"/>
          </a:p>
        </p:txBody>
      </p:sp>
      <p:sp>
        <p:nvSpPr>
          <p:cNvPr id="8" name="TextBox 7"/>
          <p:cNvSpPr txBox="1"/>
          <p:nvPr/>
        </p:nvSpPr>
        <p:spPr>
          <a:xfrm>
            <a:off x="8647611" y="1907177"/>
            <a:ext cx="2706189" cy="369332"/>
          </a:xfrm>
          <a:prstGeom prst="rect">
            <a:avLst/>
          </a:prstGeom>
          <a:noFill/>
        </p:spPr>
        <p:txBody>
          <a:bodyPr wrap="square" rtlCol="0">
            <a:spAutoFit/>
          </a:bodyPr>
          <a:lstStyle/>
          <a:p>
            <a:r>
              <a:rPr lang="en-US" dirty="0"/>
              <a:t>Discussions with parents</a:t>
            </a:r>
            <a:endParaRPr lang="en-GB" dirty="0"/>
          </a:p>
        </p:txBody>
      </p:sp>
      <p:sp>
        <p:nvSpPr>
          <p:cNvPr id="9" name="TextBox 8"/>
          <p:cNvSpPr txBox="1"/>
          <p:nvPr/>
        </p:nvSpPr>
        <p:spPr>
          <a:xfrm>
            <a:off x="8974183" y="2745763"/>
            <a:ext cx="2220686" cy="646331"/>
          </a:xfrm>
          <a:prstGeom prst="rect">
            <a:avLst/>
          </a:prstGeom>
          <a:noFill/>
        </p:spPr>
        <p:txBody>
          <a:bodyPr wrap="square" rtlCol="0">
            <a:spAutoFit/>
          </a:bodyPr>
          <a:lstStyle/>
          <a:p>
            <a:r>
              <a:rPr lang="en-US" dirty="0"/>
              <a:t>Discussions with pupils</a:t>
            </a:r>
            <a:endParaRPr lang="en-GB" dirty="0"/>
          </a:p>
        </p:txBody>
      </p:sp>
      <p:sp>
        <p:nvSpPr>
          <p:cNvPr id="10" name="TextBox 9"/>
          <p:cNvSpPr txBox="1"/>
          <p:nvPr/>
        </p:nvSpPr>
        <p:spPr>
          <a:xfrm>
            <a:off x="7876903" y="4402183"/>
            <a:ext cx="2560320" cy="1200329"/>
          </a:xfrm>
          <a:prstGeom prst="rect">
            <a:avLst/>
          </a:prstGeom>
          <a:noFill/>
        </p:spPr>
        <p:txBody>
          <a:bodyPr wrap="square" rtlCol="0">
            <a:spAutoFit/>
          </a:bodyPr>
          <a:lstStyle/>
          <a:p>
            <a:r>
              <a:rPr lang="en-US" dirty="0"/>
              <a:t>Feedback from form tutor/Head of Year</a:t>
            </a:r>
          </a:p>
          <a:p>
            <a:r>
              <a:rPr lang="en-US" dirty="0"/>
              <a:t>Records of </a:t>
            </a:r>
            <a:r>
              <a:rPr lang="en-US" dirty="0" err="1"/>
              <a:t>behavioural</a:t>
            </a:r>
            <a:r>
              <a:rPr lang="en-US" dirty="0"/>
              <a:t> incidences/concerns</a:t>
            </a:r>
            <a:endParaRPr lang="en-GB" dirty="0"/>
          </a:p>
        </p:txBody>
      </p:sp>
    </p:spTree>
    <p:extLst>
      <p:ext uri="{BB962C8B-B14F-4D97-AF65-F5344CB8AC3E}">
        <p14:creationId xmlns:p14="http://schemas.microsoft.com/office/powerpoint/2010/main" val="77088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11218</TotalTime>
  <Words>2338</Words>
  <Application>Microsoft Office PowerPoint</Application>
  <PresentationFormat>Widescreen</PresentationFormat>
  <Paragraphs>251</Paragraphs>
  <Slides>26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SkirtRg-Bold</vt:lpstr>
      <vt:lpstr>Office Theme</vt:lpstr>
      <vt:lpstr>What does SEND good practice look like in schools for  students with challenging  behaviour arising from SEMH?</vt:lpstr>
      <vt:lpstr>Good practice for SEMH students is good practice for all students. The school ethos needs to be Inclusive.</vt:lpstr>
      <vt:lpstr>A graduated approach following Assess, Plan, Do, Review</vt:lpstr>
      <vt:lpstr>The Graduated Response</vt:lpstr>
      <vt:lpstr>Code of Practice: Chapter 6. SEMH</vt:lpstr>
      <vt:lpstr>Good practice consists of:</vt:lpstr>
      <vt:lpstr>Evidence based</vt:lpstr>
      <vt:lpstr>What we do in the first instance…</vt:lpstr>
      <vt:lpstr>Gathering evidence</vt:lpstr>
      <vt:lpstr>PowerPoint Presentation</vt:lpstr>
      <vt:lpstr>Clear Communication: Sharing information to inform QFT: the ‘Pupil Postcard’</vt:lpstr>
      <vt:lpstr>Pupil Postcards for QFT</vt:lpstr>
      <vt:lpstr>Using the postcard to plan effective QFT</vt:lpstr>
      <vt:lpstr>Continual sharing information and communication with staff, parents and pupils is key to targeted provision</vt:lpstr>
      <vt:lpstr>PowerPoint Presentation</vt:lpstr>
      <vt:lpstr>Case studies: KS3 Student </vt:lpstr>
      <vt:lpstr>Take 5 minutes to consider:</vt:lpstr>
      <vt:lpstr>Graduated Response</vt:lpstr>
      <vt:lpstr>PowerPoint Presentation</vt:lpstr>
      <vt:lpstr>PowerPoint Presentation</vt:lpstr>
      <vt:lpstr>Progress and attainment</vt:lpstr>
      <vt:lpstr>PowerPoint Presentation</vt:lpstr>
      <vt:lpstr>Restorative practice</vt:lpstr>
      <vt:lpstr>Summary: effective SEND provision in  school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SEND good practice look like in schools for students with challenging behaviour arising from SEMH? How can we best promote that good practice with our colleagues in schools? (The presentation is to partnership coordinators like Simon Chetwyn so I think this bit is about how the partnership can influence and support schools).</dc:title>
  <dc:creator>Mrs.Tyers</dc:creator>
  <cp:lastModifiedBy>Adrian Stephenson</cp:lastModifiedBy>
  <cp:revision>62</cp:revision>
  <dcterms:created xsi:type="dcterms:W3CDTF">2021-01-24T20:21:33Z</dcterms:created>
  <dcterms:modified xsi:type="dcterms:W3CDTF">2021-02-15T13:16:35Z</dcterms:modified>
</cp:coreProperties>
</file>